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  <p:sldMasterId id="2147483752" r:id="rId2"/>
  </p:sldMasterIdLst>
  <p:notesMasterIdLst>
    <p:notesMasterId r:id="rId25"/>
  </p:notesMasterIdLst>
  <p:sldIdLst>
    <p:sldId id="256" r:id="rId3"/>
    <p:sldId id="373" r:id="rId4"/>
    <p:sldId id="378" r:id="rId5"/>
    <p:sldId id="423" r:id="rId6"/>
    <p:sldId id="424" r:id="rId7"/>
    <p:sldId id="425" r:id="rId8"/>
    <p:sldId id="426" r:id="rId9"/>
    <p:sldId id="427" r:id="rId10"/>
    <p:sldId id="428" r:id="rId11"/>
    <p:sldId id="416" r:id="rId12"/>
    <p:sldId id="417" r:id="rId13"/>
    <p:sldId id="418" r:id="rId14"/>
    <p:sldId id="419" r:id="rId15"/>
    <p:sldId id="420" r:id="rId16"/>
    <p:sldId id="401" r:id="rId17"/>
    <p:sldId id="402" r:id="rId18"/>
    <p:sldId id="421" r:id="rId19"/>
    <p:sldId id="400" r:id="rId20"/>
    <p:sldId id="429" r:id="rId21"/>
    <p:sldId id="430" r:id="rId22"/>
    <p:sldId id="431" r:id="rId23"/>
    <p:sldId id="432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장 효은" initials="장효" lastIdx="4" clrIdx="0">
    <p:extLst>
      <p:ext uri="{19B8F6BF-5375-455C-9EA6-DF929625EA0E}">
        <p15:presenceInfo xmlns="" xmlns:p15="http://schemas.microsoft.com/office/powerpoint/2012/main" userId="d2217fcec768461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2736"/>
    <a:srgbClr val="53372B"/>
    <a:srgbClr val="7D5443"/>
    <a:srgbClr val="9B6B4D"/>
    <a:srgbClr val="765E4A"/>
    <a:srgbClr val="54462A"/>
    <a:srgbClr val="25357C"/>
    <a:srgbClr val="26367D"/>
    <a:srgbClr val="006699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926" autoAdjust="0"/>
    <p:restoredTop sz="96558" autoAdjust="0"/>
  </p:normalViewPr>
  <p:slideViewPr>
    <p:cSldViewPr snapToGrid="0">
      <p:cViewPr varScale="1">
        <p:scale>
          <a:sx n="73" d="100"/>
          <a:sy n="73" d="100"/>
        </p:scale>
        <p:origin x="-1008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CF6F58-96FD-4864-A281-7D455E118508}" type="datetimeFigureOut">
              <a:rPr lang="ko-KR" altLang="en-US" smtClean="0"/>
              <a:t>2020-10-09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A73A8-F51F-4156-A768-408A56109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406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="" xmlns:a16="http://schemas.microsoft.com/office/drawing/2014/main" id="{85C255CA-3593-4620-B4C5-DFFCDDE2520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3"/>
          <a:stretch/>
        </p:blipFill>
        <p:spPr bwMode="auto">
          <a:xfrm>
            <a:off x="0" y="0"/>
            <a:ext cx="12192000" cy="686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947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밝은 배경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2020-10-09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E06BFAF8-C166-44DF-ADA9-C583873272E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73" b="5455"/>
          <a:stretch/>
        </p:blipFill>
        <p:spPr bwMode="auto">
          <a:xfrm flipV="1">
            <a:off x="0" y="-1"/>
            <a:ext cx="12193588" cy="2565810"/>
          </a:xfrm>
          <a:custGeom>
            <a:avLst/>
            <a:gdLst>
              <a:gd name="connsiteX0" fmla="*/ 0 w 12193588"/>
              <a:gd name="connsiteY0" fmla="*/ 2565810 h 2565810"/>
              <a:gd name="connsiteX1" fmla="*/ 12193588 w 12193588"/>
              <a:gd name="connsiteY1" fmla="*/ 2565810 h 2565810"/>
              <a:gd name="connsiteX2" fmla="*/ 12193588 w 12193588"/>
              <a:gd name="connsiteY2" fmla="*/ 874791 h 2565810"/>
              <a:gd name="connsiteX3" fmla="*/ 12003185 w 12193588"/>
              <a:gd name="connsiteY3" fmla="*/ 1001983 h 2565810"/>
              <a:gd name="connsiteX4" fmla="*/ 343633 w 12193588"/>
              <a:gd name="connsiteY4" fmla="*/ 206214 h 2565810"/>
              <a:gd name="connsiteX5" fmla="*/ 0 w 12193588"/>
              <a:gd name="connsiteY5" fmla="*/ 0 h 2565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2565810">
                <a:moveTo>
                  <a:pt x="0" y="2565810"/>
                </a:moveTo>
                <a:lnTo>
                  <a:pt x="12193588" y="2565810"/>
                </a:lnTo>
                <a:lnTo>
                  <a:pt x="12193588" y="874791"/>
                </a:lnTo>
                <a:lnTo>
                  <a:pt x="12003185" y="1001983"/>
                </a:lnTo>
                <a:cubicBezTo>
                  <a:pt x="9628673" y="2485947"/>
                  <a:pt x="4622845" y="2670114"/>
                  <a:pt x="343633" y="206214"/>
                </a:cubicBez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86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진한배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2020-10-09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55"/>
          <a:stretch/>
        </p:blipFill>
        <p:spPr bwMode="auto">
          <a:xfrm flipV="1">
            <a:off x="0" y="-1"/>
            <a:ext cx="12193588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1641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목차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2020-10-09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Picture 3">
            <a:extLst>
              <a:ext uri="{FF2B5EF4-FFF2-40B4-BE49-F238E27FC236}">
                <a16:creationId xmlns="" xmlns:a16="http://schemas.microsoft.com/office/drawing/2014/main" id="{51FCAF1F-909C-43F2-9FBB-3A98FCF616A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24"/>
          <a:stretch/>
        </p:blipFill>
        <p:spPr bwMode="auto">
          <a:xfrm>
            <a:off x="0" y="1"/>
            <a:ext cx="9906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3132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간지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="" xmlns:a16="http://schemas.microsoft.com/office/drawing/2014/main" id="{0CC4F9EC-738D-4980-9967-A879B6BE640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62"/>
          <a:stretch/>
        </p:blipFill>
        <p:spPr bwMode="auto">
          <a:xfrm>
            <a:off x="0" y="0"/>
            <a:ext cx="602745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2020-10-09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9431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간지 슬라이드 2">
    <p:bg>
      <p:bgPr>
        <a:solidFill>
          <a:srgbClr val="2535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ECD9BA7-A012-47C1-A45E-BFB3AB3FEA4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28"/>
          <a:stretch/>
        </p:blipFill>
        <p:spPr bwMode="auto">
          <a:xfrm>
            <a:off x="1" y="0"/>
            <a:ext cx="5877039" cy="6858000"/>
          </a:xfrm>
          <a:custGeom>
            <a:avLst/>
            <a:gdLst>
              <a:gd name="connsiteX0" fmla="*/ 0 w 5877039"/>
              <a:gd name="connsiteY0" fmla="*/ 0 h 6858000"/>
              <a:gd name="connsiteX1" fmla="*/ 5877039 w 5877039"/>
              <a:gd name="connsiteY1" fmla="*/ 0 h 6858000"/>
              <a:gd name="connsiteX2" fmla="*/ 5641042 w 5877039"/>
              <a:gd name="connsiteY2" fmla="*/ 113441 h 6858000"/>
              <a:gd name="connsiteX3" fmla="*/ 1485900 w 5877039"/>
              <a:gd name="connsiteY3" fmla="*/ 4406900 h 6858000"/>
              <a:gd name="connsiteX4" fmla="*/ 4114800 w 5877039"/>
              <a:gd name="connsiteY4" fmla="*/ 6858000 h 6858000"/>
              <a:gd name="connsiteX5" fmla="*/ 0 w 5877039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77039" h="6858000">
                <a:moveTo>
                  <a:pt x="0" y="0"/>
                </a:moveTo>
                <a:lnTo>
                  <a:pt x="5877039" y="0"/>
                </a:lnTo>
                <a:lnTo>
                  <a:pt x="5641042" y="113441"/>
                </a:lnTo>
                <a:cubicBezTo>
                  <a:pt x="4042520" y="895797"/>
                  <a:pt x="2144712" y="2065337"/>
                  <a:pt x="1485900" y="4406900"/>
                </a:cubicBezTo>
                <a:cubicBezTo>
                  <a:pt x="2336800" y="5350933"/>
                  <a:pt x="3073400" y="6117167"/>
                  <a:pt x="4114800" y="6858000"/>
                </a:cubicBez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2020-10-09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8107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간지 슬라이드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2020-10-09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6116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2020-10-09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788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2020-10-09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1602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1091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246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7672E61D-4285-4382-B7CB-104CF2FC16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3" b="87983"/>
          <a:stretch/>
        </p:blipFill>
        <p:spPr>
          <a:xfrm>
            <a:off x="0" y="1"/>
            <a:ext cx="12191999" cy="9280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03158" y="162344"/>
            <a:ext cx="10379242" cy="653411"/>
          </a:xfrm>
        </p:spPr>
        <p:txBody>
          <a:bodyPr>
            <a:normAutofit/>
          </a:bodyPr>
          <a:lstStyle>
            <a:lvl1pPr algn="l">
              <a:defRPr lang="ko-KR" altLang="en-US" sz="4000" b="0" kern="1200" cap="none" spc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내용 개체 틀 8">
            <a:extLst>
              <a:ext uri="{FF2B5EF4-FFF2-40B4-BE49-F238E27FC236}">
                <a16:creationId xmlns="" xmlns:a16="http://schemas.microsoft.com/office/drawing/2014/main" id="{43B716EA-673D-4CC4-8D7B-19B8B4EFE0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0275" y="1555750"/>
            <a:ext cx="10652125" cy="4395788"/>
          </a:xfrm>
        </p:spPr>
        <p:txBody>
          <a:bodyPr/>
          <a:lstStyle>
            <a:lvl1pPr marL="342900" indent="-342900">
              <a:lnSpc>
                <a:spcPct val="130000"/>
              </a:lnSpc>
              <a:spcBef>
                <a:spcPts val="1200"/>
              </a:spcBef>
              <a:buFont typeface="HY헤드라인M" panose="02030600000101010101" pitchFamily="18" charset="-127"/>
              <a:buChar char="▶"/>
              <a:defRPr kumimoji="0" lang="ko-KR" altLang="en-US" sz="2400" b="1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  <a:lvl2pPr marL="546100" indent="-273050">
              <a:lnSpc>
                <a:spcPct val="130000"/>
              </a:lnSpc>
              <a:spcBef>
                <a:spcPts val="600"/>
              </a:spcBef>
              <a:defRPr kumimoji="0" lang="ko-KR" altLang="en-US" sz="2200" b="1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0">
                      <a:sysClr val="windowText" lastClr="000000">
                        <a:lumMod val="75000"/>
                        <a:lumOff val="25000"/>
                        <a:shade val="30000"/>
                        <a:satMod val="115000"/>
                      </a:sysClr>
                    </a:gs>
                    <a:gs pos="50000">
                      <a:sysClr val="windowText" lastClr="000000">
                        <a:lumMod val="75000"/>
                        <a:lumOff val="25000"/>
                        <a:shade val="67500"/>
                        <a:satMod val="115000"/>
                      </a:sysClr>
                    </a:gs>
                    <a:gs pos="100000">
                      <a:sysClr val="windowText" lastClr="000000">
                        <a:lumMod val="75000"/>
                        <a:lumOff val="25000"/>
                        <a:shade val="100000"/>
                        <a:satMod val="115000"/>
                      </a:sys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>
              <a:lnSpc>
                <a:spcPct val="130000"/>
              </a:lnSpc>
              <a:spcBef>
                <a:spcPts val="600"/>
              </a:spcBef>
              <a:defRPr kumimoji="0" lang="ko-KR" altLang="en-US" sz="2200" b="1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0">
                      <a:sysClr val="windowText" lastClr="000000">
                        <a:lumMod val="75000"/>
                        <a:lumOff val="25000"/>
                        <a:shade val="30000"/>
                        <a:satMod val="115000"/>
                      </a:sysClr>
                    </a:gs>
                    <a:gs pos="50000">
                      <a:sysClr val="windowText" lastClr="000000">
                        <a:lumMod val="75000"/>
                        <a:lumOff val="25000"/>
                        <a:shade val="67500"/>
                        <a:satMod val="115000"/>
                      </a:sysClr>
                    </a:gs>
                    <a:gs pos="100000">
                      <a:sysClr val="windowText" lastClr="000000">
                        <a:lumMod val="75000"/>
                        <a:lumOff val="25000"/>
                        <a:shade val="100000"/>
                        <a:satMod val="115000"/>
                      </a:sys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>
              <a:lnSpc>
                <a:spcPct val="130000"/>
              </a:lnSpc>
              <a:spcBef>
                <a:spcPts val="600"/>
              </a:spcBef>
              <a:defRPr kumimoji="0" lang="ko-KR" altLang="en-US" sz="2200" b="1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0">
                      <a:sysClr val="windowText" lastClr="000000">
                        <a:lumMod val="75000"/>
                        <a:lumOff val="25000"/>
                        <a:shade val="30000"/>
                        <a:satMod val="115000"/>
                      </a:sysClr>
                    </a:gs>
                    <a:gs pos="50000">
                      <a:sysClr val="windowText" lastClr="000000">
                        <a:lumMod val="75000"/>
                        <a:lumOff val="25000"/>
                        <a:shade val="67500"/>
                        <a:satMod val="115000"/>
                      </a:sysClr>
                    </a:gs>
                    <a:gs pos="100000">
                      <a:sysClr val="windowText" lastClr="000000">
                        <a:lumMod val="75000"/>
                        <a:lumOff val="25000"/>
                        <a:shade val="100000"/>
                        <a:satMod val="115000"/>
                      </a:sys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4pPr>
            <a:lvl5pPr>
              <a:lnSpc>
                <a:spcPct val="130000"/>
              </a:lnSpc>
              <a:spcBef>
                <a:spcPts val="600"/>
              </a:spcBef>
              <a:defRPr kumimoji="0" lang="ko-KR" altLang="en-US" sz="2200" b="1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0">
                      <a:sysClr val="windowText" lastClr="000000">
                        <a:lumMod val="75000"/>
                        <a:lumOff val="25000"/>
                        <a:shade val="30000"/>
                        <a:satMod val="115000"/>
                      </a:sysClr>
                    </a:gs>
                    <a:gs pos="50000">
                      <a:sysClr val="windowText" lastClr="000000">
                        <a:lumMod val="75000"/>
                        <a:lumOff val="25000"/>
                        <a:shade val="67500"/>
                        <a:satMod val="115000"/>
                      </a:sysClr>
                    </a:gs>
                    <a:gs pos="100000">
                      <a:sysClr val="windowText" lastClr="000000">
                        <a:lumMod val="75000"/>
                        <a:lumOff val="25000"/>
                        <a:shade val="100000"/>
                        <a:satMod val="115000"/>
                      </a:sys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6283738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2020-10-09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6210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2020-10-09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207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2020-10-09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6799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2020-10-09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5140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2020-10-09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1321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2020-10-09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1756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2020-10-09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9168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2020-10-09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0119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2020-10-09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6901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2020-10-09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057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4994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2020-10-09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020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2020-10-09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053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2020-10-09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385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연한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3" b="87983"/>
          <a:stretch/>
        </p:blipFill>
        <p:spPr>
          <a:xfrm>
            <a:off x="0" y="1"/>
            <a:ext cx="12191999" cy="9280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2020-10-09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6412" y="218364"/>
            <a:ext cx="9990161" cy="600502"/>
          </a:xfrm>
        </p:spPr>
        <p:txBody>
          <a:bodyPr>
            <a:noAutofit/>
          </a:bodyPr>
          <a:lstStyle>
            <a:lvl1pPr algn="l">
              <a:defRPr sz="4000" b="0" cap="none" spc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972233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연한배경">
    <p:bg>
      <p:bgPr>
        <a:solidFill>
          <a:srgbClr val="0227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3" b="87983"/>
          <a:stretch/>
        </p:blipFill>
        <p:spPr>
          <a:xfrm>
            <a:off x="0" y="1"/>
            <a:ext cx="12191999" cy="9280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2020-10-09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6412" y="218364"/>
            <a:ext cx="9990161" cy="600502"/>
          </a:xfrm>
        </p:spPr>
        <p:txBody>
          <a:bodyPr>
            <a:noAutofit/>
          </a:bodyPr>
          <a:lstStyle>
            <a:lvl1pPr algn="l">
              <a:defRPr sz="4000" b="0" cap="none" spc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D8492956-99EE-49CD-AFA9-0A122D331AAE}"/>
              </a:ext>
            </a:extLst>
          </p:cNvPr>
          <p:cNvSpPr/>
          <p:nvPr userDrawn="1"/>
        </p:nvSpPr>
        <p:spPr>
          <a:xfrm>
            <a:off x="0" y="928049"/>
            <a:ext cx="12192000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665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진한배경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2020-10-09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E1F713B0-4BC1-40CA-96AA-0FC38D0674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3" b="87983"/>
          <a:stretch/>
        </p:blipFill>
        <p:spPr>
          <a:xfrm>
            <a:off x="0" y="1"/>
            <a:ext cx="12191999" cy="9280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1484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밝은 배경 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2020-10-09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EC92C800-68F7-47C2-A459-1C26CFCFC4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3" b="87983"/>
          <a:stretch/>
        </p:blipFill>
        <p:spPr>
          <a:xfrm>
            <a:off x="0" y="1"/>
            <a:ext cx="12191999" cy="9280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 userDrawn="1"/>
        </p:nvSpPr>
        <p:spPr>
          <a:xfrm>
            <a:off x="11244940" y="12993"/>
            <a:ext cx="927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22C06B8-32F6-4FD8-A56B-8095658E0C01}" type="slidenum">
              <a:rPr lang="ko-KR" altLang="en-US" sz="1400" b="1" smtClean="0">
                <a:solidFill>
                  <a:schemeClr val="bg1"/>
                </a:solidFill>
              </a:rPr>
              <a:t>‹#›</a:t>
            </a:fld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of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22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8443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9DCCA-67EE-4E2A-8755-FA3F98C3DF1C}" type="datetimeFigureOut">
              <a:rPr lang="ko-KR" altLang="en-US" smtClean="0"/>
              <a:t>2020-10-09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78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51" r:id="rId7"/>
    <p:sldLayoutId id="2147483745" r:id="rId8"/>
    <p:sldLayoutId id="2147483747" r:id="rId9"/>
    <p:sldLayoutId id="2147483749" r:id="rId10"/>
    <p:sldLayoutId id="2147483739" r:id="rId11"/>
    <p:sldLayoutId id="2147483744" r:id="rId12"/>
    <p:sldLayoutId id="2147483746" r:id="rId13"/>
    <p:sldLayoutId id="2147483748" r:id="rId14"/>
    <p:sldLayoutId id="2147483750" r:id="rId15"/>
    <p:sldLayoutId id="2147483740" r:id="rId16"/>
    <p:sldLayoutId id="2147483741" r:id="rId17"/>
    <p:sldLayoutId id="2147483742" r:id="rId18"/>
    <p:sldLayoutId id="2147483743" r:id="rId19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2C0A65-FB95-42F2-8EE2-30B94607D673}" type="datetimeFigureOut">
              <a:rPr lang="ko-KR" altLang="en-US" smtClean="0"/>
              <a:t>2020-10-09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207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keras.hopto.org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ebs/python_lab" TargetMode="Externa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raw.githubusercontent.com/moebs/python_lab/master/ch01/hello.c" TargetMode="Externa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7921128" cy="1470025"/>
          </a:xfrm>
        </p:spPr>
        <p:txBody>
          <a:bodyPr>
            <a:normAutofit/>
          </a:bodyPr>
          <a:lstStyle/>
          <a:p>
            <a:pPr algn="l"/>
            <a:r>
              <a:rPr lang="en-US" altLang="ko-KR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Review</a:t>
            </a:r>
            <a:r>
              <a:rPr lang="ko-KR" altLang="en-US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및 </a:t>
            </a:r>
            <a:r>
              <a:rPr lang="en-US" altLang="ko-KR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Python</a:t>
            </a:r>
            <a:r>
              <a:rPr lang="ko-KR" altLang="en-US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리스트</a:t>
            </a:r>
            <a:endParaRPr lang="ko-KR" altLang="en-US" sz="4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762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6" t="24414" r="25552" b="21940"/>
          <a:stretch/>
        </p:blipFill>
        <p:spPr bwMode="auto">
          <a:xfrm>
            <a:off x="690707" y="1009624"/>
            <a:ext cx="8128820" cy="4825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Review 2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주차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파이썬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버전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9699" y="5879621"/>
            <a:ext cx="87438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dirty="0" smtClean="0">
                <a:latin typeface="+mn-ea"/>
              </a:rPr>
              <a:t>Ver. 2.x</a:t>
            </a:r>
            <a:r>
              <a:rPr lang="ko-KR" altLang="en-US" sz="2400" dirty="0" smtClean="0"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: 2000</a:t>
            </a:r>
            <a:r>
              <a:rPr lang="ko-KR" altLang="en-US" sz="2400" dirty="0" smtClean="0">
                <a:latin typeface="+mn-ea"/>
              </a:rPr>
              <a:t>년</a:t>
            </a:r>
            <a:r>
              <a:rPr lang="en-US" altLang="ko-KR" sz="2400" dirty="0"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10</a:t>
            </a:r>
            <a:r>
              <a:rPr lang="ko-KR" altLang="en-US" sz="2400" dirty="0" smtClean="0">
                <a:latin typeface="+mn-ea"/>
              </a:rPr>
              <a:t>월</a:t>
            </a:r>
            <a:r>
              <a:rPr lang="en-US" altLang="ko-KR" sz="2400" dirty="0" smtClean="0">
                <a:latin typeface="+mn-ea"/>
              </a:rPr>
              <a:t> ~ 2020</a:t>
            </a:r>
            <a:r>
              <a:rPr lang="ko-KR" altLang="en-US" sz="2400" dirty="0" smtClean="0">
                <a:latin typeface="+mn-ea"/>
              </a:rPr>
              <a:t>년 </a:t>
            </a:r>
            <a:r>
              <a:rPr lang="en-US" altLang="ko-KR" sz="2400" dirty="0" smtClean="0">
                <a:latin typeface="+mn-ea"/>
              </a:rPr>
              <a:t>12</a:t>
            </a:r>
            <a:r>
              <a:rPr lang="ko-KR" altLang="en-US" sz="2400" dirty="0" smtClean="0">
                <a:latin typeface="+mn-ea"/>
              </a:rPr>
              <a:t>월까지</a:t>
            </a:r>
            <a:r>
              <a:rPr lang="en-US" altLang="ko-KR" sz="2400" dirty="0" smtClean="0">
                <a:latin typeface="+mn-ea"/>
              </a:rPr>
              <a:t> </a:t>
            </a:r>
            <a:r>
              <a:rPr lang="ko-KR" altLang="en-US" sz="2400" dirty="0" smtClean="0">
                <a:latin typeface="+mn-ea"/>
              </a:rPr>
              <a:t>지원 예정</a:t>
            </a:r>
            <a:endParaRPr lang="en-US" altLang="ko-KR" sz="24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en-US" altLang="ko-KR" sz="2400" dirty="0" smtClean="0">
                <a:latin typeface="+mn-ea"/>
              </a:rPr>
              <a:t>Ver. 3.x : 2008</a:t>
            </a:r>
            <a:r>
              <a:rPr lang="ko-KR" altLang="en-US" sz="2400" dirty="0" smtClean="0">
                <a:latin typeface="+mn-ea"/>
              </a:rPr>
              <a:t>년 </a:t>
            </a:r>
            <a:r>
              <a:rPr lang="en-US" altLang="ko-KR" sz="2400" dirty="0" smtClean="0">
                <a:latin typeface="+mn-ea"/>
              </a:rPr>
              <a:t>12</a:t>
            </a:r>
            <a:r>
              <a:rPr lang="ko-KR" altLang="en-US" sz="2400" dirty="0" smtClean="0">
                <a:latin typeface="+mn-ea"/>
              </a:rPr>
              <a:t>월 </a:t>
            </a:r>
            <a:r>
              <a:rPr lang="en-US" altLang="ko-KR" sz="2400" dirty="0" smtClean="0">
                <a:latin typeface="+mn-ea"/>
              </a:rPr>
              <a:t>( Ver. 2.x</a:t>
            </a:r>
            <a:r>
              <a:rPr lang="ko-KR" altLang="en-US" sz="2400" dirty="0" smtClean="0">
                <a:latin typeface="+mn-ea"/>
              </a:rPr>
              <a:t>와 완벽하게 호환되지 않음 </a:t>
            </a:r>
            <a:r>
              <a:rPr lang="en-US" altLang="ko-KR" sz="2400" dirty="0" smtClean="0">
                <a:latin typeface="+mn-ea"/>
              </a:rPr>
              <a:t>)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0995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톱니 모양의 오른쪽 화살표 1"/>
          <p:cNvSpPr/>
          <p:nvPr/>
        </p:nvSpPr>
        <p:spPr>
          <a:xfrm>
            <a:off x="9174746" y="4235992"/>
            <a:ext cx="796413" cy="126513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232346" y="4692314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가상 환경 필요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96555" y="5123052"/>
            <a:ext cx="62139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Python 2</a:t>
            </a:r>
            <a:r>
              <a:rPr lang="ko-KR" altLang="en-US" dirty="0" smtClean="0"/>
              <a:t>에서 작성된 코드가 </a:t>
            </a:r>
            <a:endParaRPr lang="en-US" altLang="ko-KR" dirty="0" smtClean="0"/>
          </a:p>
          <a:p>
            <a:r>
              <a:rPr lang="en-US" altLang="ko-KR" dirty="0" smtClean="0"/>
              <a:t>Python 3</a:t>
            </a:r>
            <a:r>
              <a:rPr lang="ko-KR" altLang="en-US" dirty="0" smtClean="0"/>
              <a:t>에서 실행되지 않아</a:t>
            </a:r>
            <a:r>
              <a:rPr lang="en-US" altLang="ko-KR" dirty="0" smtClean="0"/>
              <a:t>, </a:t>
            </a:r>
            <a:r>
              <a:rPr lang="ko-KR" altLang="en-US" dirty="0" smtClean="0"/>
              <a:t> 새 </a:t>
            </a:r>
            <a:r>
              <a:rPr lang="ko-KR" altLang="en-US" dirty="0"/>
              <a:t>코드로 작업 </a:t>
            </a:r>
            <a:r>
              <a:rPr lang="ko-KR" altLang="en-US" dirty="0" smtClean="0"/>
              <a:t>필요</a:t>
            </a:r>
            <a:r>
              <a:rPr lang="en-US" altLang="ko-KR" dirty="0" smtClean="0"/>
              <a:t> </a:t>
            </a:r>
          </a:p>
          <a:p>
            <a:endParaRPr lang="en-US" altLang="ko-KR" dirty="0"/>
          </a:p>
          <a:p>
            <a:r>
              <a:rPr lang="ko-KR" altLang="en-US" dirty="0" smtClean="0"/>
              <a:t>두 </a:t>
            </a:r>
            <a:r>
              <a:rPr lang="ko-KR" altLang="en-US" dirty="0"/>
              <a:t>버전을 모두 설치하면 </a:t>
            </a:r>
            <a:r>
              <a:rPr lang="ko-KR" altLang="en-US" dirty="0" smtClean="0"/>
              <a:t>두 버전 사이에 충돌 발생  가능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9"/>
          <a:stretch/>
        </p:blipFill>
        <p:spPr bwMode="auto">
          <a:xfrm>
            <a:off x="584498" y="1194624"/>
            <a:ext cx="8382536" cy="3707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58256" y="3406796"/>
            <a:ext cx="1833707" cy="1477328"/>
          </a:xfrm>
          <a:prstGeom prst="rect">
            <a:avLst/>
          </a:prstGeom>
          <a:solidFill>
            <a:srgbClr val="FFFF00">
              <a:alpha val="34000"/>
            </a:srgbClr>
          </a:solidFill>
        </p:spPr>
        <p:txBody>
          <a:bodyPr wrap="square">
            <a:spAutoFit/>
          </a:bodyPr>
          <a:lstStyle/>
          <a:p>
            <a:r>
              <a:rPr lang="en-US" altLang="ko-KR" dirty="0"/>
              <a:t>print( 'hello' )</a:t>
            </a:r>
          </a:p>
          <a:p>
            <a:r>
              <a:rPr lang="en-US" altLang="ko-KR" dirty="0"/>
              <a:t># </a:t>
            </a:r>
            <a:r>
              <a:rPr lang="en-US" altLang="ko-KR" dirty="0" smtClean="0"/>
              <a:t>hello</a:t>
            </a:r>
          </a:p>
          <a:p>
            <a:endParaRPr lang="en-US" altLang="ko-KR" dirty="0"/>
          </a:p>
          <a:p>
            <a:r>
              <a:rPr lang="en-US" altLang="ko-KR" dirty="0"/>
              <a:t>print 'hello'</a:t>
            </a:r>
          </a:p>
          <a:p>
            <a:r>
              <a:rPr lang="en-US" altLang="ko-KR" dirty="0"/>
              <a:t># hello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876402" y="3361288"/>
            <a:ext cx="2703871" cy="1477328"/>
          </a:xfrm>
          <a:prstGeom prst="rect">
            <a:avLst/>
          </a:prstGeom>
          <a:solidFill>
            <a:schemeClr val="accent1">
              <a:lumMod val="20000"/>
              <a:lumOff val="80000"/>
              <a:alpha val="38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/>
              <a:t>print( 'hello' )</a:t>
            </a:r>
          </a:p>
          <a:p>
            <a:r>
              <a:rPr lang="en-US" altLang="ko-KR" dirty="0"/>
              <a:t># </a:t>
            </a:r>
            <a:r>
              <a:rPr lang="en-US" altLang="ko-KR" dirty="0" smtClean="0"/>
              <a:t>hello</a:t>
            </a:r>
          </a:p>
          <a:p>
            <a:endParaRPr lang="en-US" altLang="ko-KR" dirty="0"/>
          </a:p>
          <a:p>
            <a:r>
              <a:rPr lang="en-US" altLang="ko-KR" dirty="0"/>
              <a:t>print 'hello'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# Error! invalid syntax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Review 2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주차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가상환경 필요성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663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3" r="5978" b="63913"/>
          <a:stretch/>
        </p:blipFill>
        <p:spPr bwMode="auto">
          <a:xfrm>
            <a:off x="739731" y="1817448"/>
            <a:ext cx="4401927" cy="2955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5471325" y="1817464"/>
            <a:ext cx="3600224" cy="2955986"/>
            <a:chOff x="5309097" y="3100540"/>
            <a:chExt cx="3600224" cy="2955986"/>
          </a:xfrm>
        </p:grpSpPr>
        <p:pic>
          <p:nvPicPr>
            <p:cNvPr id="4100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7" t="54696" r="5377"/>
            <a:stretch/>
          </p:blipFill>
          <p:spPr bwMode="auto">
            <a:xfrm>
              <a:off x="5309097" y="3100540"/>
              <a:ext cx="3600224" cy="29559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5515897" y="4321263"/>
              <a:ext cx="3244645" cy="442452"/>
            </a:xfrm>
            <a:prstGeom prst="rect">
              <a:avLst/>
            </a:prstGeom>
            <a:solidFill>
              <a:srgbClr val="92D050">
                <a:alpha val="36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700" y="2666215"/>
            <a:ext cx="2483347" cy="121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957648" y="5279612"/>
            <a:ext cx="5112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https://www.anaconda.com/products/individual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Review 2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주차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가상환경 개념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7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Review 2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주차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주피터 노트북 사용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" r="74515" b="60105"/>
          <a:stretch/>
        </p:blipFill>
        <p:spPr bwMode="auto">
          <a:xfrm>
            <a:off x="666304" y="1393776"/>
            <a:ext cx="6040646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7" t="35432" r="40417" b="38642"/>
          <a:stretch/>
        </p:blipFill>
        <p:spPr bwMode="auto">
          <a:xfrm>
            <a:off x="882328" y="3193976"/>
            <a:ext cx="4179207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타원 11"/>
          <p:cNvSpPr/>
          <p:nvPr/>
        </p:nvSpPr>
        <p:spPr>
          <a:xfrm>
            <a:off x="3546624" y="1681808"/>
            <a:ext cx="2952328" cy="648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488356" y="1205136"/>
            <a:ext cx="1018528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웹 브라우저 </a:t>
            </a:r>
            <a:r>
              <a:rPr lang="ko-KR" altLang="en-US" dirty="0" err="1" smtClean="0"/>
              <a:t>주소창에</a:t>
            </a:r>
            <a:r>
              <a:rPr lang="ko-KR" altLang="en-US" dirty="0" smtClean="0"/>
              <a:t> 주피터 서버 주소 입력 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4"/>
              </a:rPr>
              <a:t>http://keras.hopto.org</a:t>
            </a:r>
            <a:r>
              <a:rPr lang="en-US" altLang="ko-KR" dirty="0" smtClean="0"/>
              <a:t> or</a:t>
            </a:r>
            <a:r>
              <a:rPr lang="ko-KR" altLang="en-US" dirty="0" smtClean="0"/>
              <a:t> </a:t>
            </a:r>
            <a:r>
              <a:rPr lang="en-US" altLang="ko-KR" dirty="0" smtClean="0"/>
              <a:t>http://121.187.69.105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098352" y="3914056"/>
            <a:ext cx="2016224" cy="1584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322488" y="4021004"/>
            <a:ext cx="279954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본인</a:t>
            </a:r>
            <a:r>
              <a:rPr lang="en-US" altLang="ko-KR" dirty="0" smtClean="0"/>
              <a:t> ID, </a:t>
            </a:r>
            <a:r>
              <a:rPr lang="ko-KR" altLang="en-US" dirty="0" smtClean="0"/>
              <a:t>패스워드 입</a:t>
            </a:r>
            <a:r>
              <a:rPr lang="ko-KR" altLang="en-US" dirty="0"/>
              <a:t>력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69387" y="5570240"/>
            <a:ext cx="1253101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106464" y="5704964"/>
            <a:ext cx="168026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로그인 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948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44" y="1090613"/>
            <a:ext cx="6390372" cy="5515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278736" y="2059940"/>
            <a:ext cx="3058851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환경 </a:t>
            </a:r>
            <a:r>
              <a:rPr lang="ko-KR" altLang="en-US" dirty="0" err="1" smtClean="0"/>
              <a:t>세팅을</a:t>
            </a:r>
            <a:r>
              <a:rPr lang="ko-KR" altLang="en-US" dirty="0" smtClean="0"/>
              <a:t> 위한 </a:t>
            </a:r>
            <a:r>
              <a:rPr lang="en-US" altLang="ko-KR" dirty="0" smtClean="0"/>
              <a:t>New</a:t>
            </a:r>
            <a:r>
              <a:rPr lang="ko-KR" altLang="en-US" dirty="0" smtClean="0"/>
              <a:t> 클</a:t>
            </a:r>
            <a:r>
              <a:rPr lang="ko-KR" altLang="en-US" dirty="0"/>
              <a:t>릭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350745" y="2501936"/>
            <a:ext cx="626550" cy="4313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334520" y="3085728"/>
            <a:ext cx="2448272" cy="7624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310823" y="4592512"/>
            <a:ext cx="2448272" cy="54642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308642" y="5177966"/>
            <a:ext cx="2448272" cy="273211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961409" y="3282285"/>
            <a:ext cx="873957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 </a:t>
            </a:r>
            <a:r>
              <a:rPr lang="ko-KR" altLang="en-US" dirty="0" smtClean="0"/>
              <a:t>환경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949592" y="4706984"/>
            <a:ext cx="1458156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Python </a:t>
            </a:r>
            <a:r>
              <a:rPr lang="ko-KR" altLang="en-US" dirty="0" smtClean="0"/>
              <a:t>환경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54942" y="5237584"/>
            <a:ext cx="869149" cy="36933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 </a:t>
            </a:r>
            <a:r>
              <a:rPr lang="ko-KR" altLang="en-US" dirty="0" smtClean="0"/>
              <a:t>환</a:t>
            </a:r>
            <a:r>
              <a:rPr lang="ko-KR" altLang="en-US" dirty="0"/>
              <a:t>경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Review 2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주차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주피터 노트북 사용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4072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36" y="1217712"/>
            <a:ext cx="7791450" cy="273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905600" y="1917540"/>
            <a:ext cx="1816240" cy="3812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057728" y="1433736"/>
            <a:ext cx="1449436" cy="369332"/>
          </a:xfrm>
          <a:prstGeom prst="rect">
            <a:avLst/>
          </a:prstGeom>
          <a:solidFill>
            <a:srgbClr val="FFFF00"/>
          </a:solidFill>
          <a:ln w="38100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환경 확인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081064" y="2657872"/>
            <a:ext cx="1656184" cy="3859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614198" y="1805777"/>
            <a:ext cx="1997663" cy="369332"/>
          </a:xfrm>
          <a:prstGeom prst="rect">
            <a:avLst/>
          </a:prstGeom>
          <a:solidFill>
            <a:srgbClr val="FFFF00"/>
          </a:solidFill>
          <a:ln w="38100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 Run(</a:t>
            </a:r>
            <a:r>
              <a:rPr lang="ko-KR" altLang="en-US" dirty="0" smtClean="0"/>
              <a:t>실행</a:t>
            </a:r>
            <a:r>
              <a:rPr lang="en-US" altLang="ko-KR" dirty="0" smtClean="0"/>
              <a:t>) 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2441104" y="2225824"/>
            <a:ext cx="46805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881264" y="2513856"/>
            <a:ext cx="1449436" cy="369332"/>
          </a:xfrm>
          <a:prstGeom prst="rect">
            <a:avLst/>
          </a:prstGeom>
          <a:solidFill>
            <a:srgbClr val="FFFF00"/>
          </a:solidFill>
          <a:ln w="38100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코드 입력</a:t>
            </a:r>
            <a:endParaRPr lang="ko-KR" altLang="en-US" dirty="0"/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5" t="10233" r="31719" b="71819"/>
          <a:stretch/>
        </p:blipFill>
        <p:spPr bwMode="auto">
          <a:xfrm>
            <a:off x="928936" y="4242048"/>
            <a:ext cx="6657975" cy="1846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2081064" y="3089920"/>
            <a:ext cx="1656184" cy="3859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881264" y="3080628"/>
            <a:ext cx="1992853" cy="369332"/>
          </a:xfrm>
          <a:prstGeom prst="rect">
            <a:avLst/>
          </a:prstGeom>
          <a:solidFill>
            <a:srgbClr val="FFFF00"/>
          </a:solidFill>
          <a:ln w="38100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실행 결과 확인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928936" y="1989699"/>
            <a:ext cx="46805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856928" y="3897724"/>
            <a:ext cx="6577698" cy="369332"/>
          </a:xfrm>
          <a:prstGeom prst="rect">
            <a:avLst/>
          </a:prstGeom>
          <a:solidFill>
            <a:srgbClr val="FFFF00"/>
          </a:solidFill>
          <a:ln w="38100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파일</a:t>
            </a:r>
            <a:r>
              <a:rPr lang="en-US" altLang="ko-KR" dirty="0" smtClean="0"/>
              <a:t> </a:t>
            </a:r>
            <a:r>
              <a:rPr lang="ko-KR" altLang="en-US" dirty="0" smtClean="0"/>
              <a:t>저장</a:t>
            </a:r>
            <a:r>
              <a:rPr lang="en-US" altLang="ko-KR" dirty="0" smtClean="0"/>
              <a:t>: File -&gt; Save As </a:t>
            </a:r>
            <a:r>
              <a:rPr lang="ko-KR" altLang="en-US" dirty="0" smtClean="0"/>
              <a:t>클릭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파일 이름 입력 </a:t>
            </a:r>
            <a:r>
              <a:rPr lang="en-US" altLang="ko-KR" dirty="0" smtClean="0"/>
              <a:t>-&gt; Save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928936" y="5189191"/>
            <a:ext cx="1656184" cy="3859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905600" y="5727509"/>
            <a:ext cx="576064" cy="3859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Review 2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주차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주피터 노트북 사용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888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9"/>
          <a:stretch/>
        </p:blipFill>
        <p:spPr bwMode="auto">
          <a:xfrm>
            <a:off x="584498" y="3100840"/>
            <a:ext cx="8382536" cy="3707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58256" y="5313012"/>
            <a:ext cx="1833707" cy="1477328"/>
          </a:xfrm>
          <a:prstGeom prst="rect">
            <a:avLst/>
          </a:prstGeom>
          <a:solidFill>
            <a:srgbClr val="FFFF00">
              <a:alpha val="34000"/>
            </a:srgbClr>
          </a:solidFill>
        </p:spPr>
        <p:txBody>
          <a:bodyPr wrap="square">
            <a:spAutoFit/>
          </a:bodyPr>
          <a:lstStyle/>
          <a:p>
            <a:r>
              <a:rPr lang="en-US" altLang="ko-KR" dirty="0"/>
              <a:t>print( 'hello' )</a:t>
            </a:r>
          </a:p>
          <a:p>
            <a:r>
              <a:rPr lang="en-US" altLang="ko-KR" dirty="0"/>
              <a:t>$</a:t>
            </a:r>
            <a:r>
              <a:rPr lang="en-US" altLang="ko-KR" dirty="0" smtClean="0"/>
              <a:t> hello</a:t>
            </a:r>
          </a:p>
          <a:p>
            <a:endParaRPr lang="en-US" altLang="ko-KR" dirty="0"/>
          </a:p>
          <a:p>
            <a:r>
              <a:rPr lang="en-US" altLang="ko-KR" dirty="0"/>
              <a:t>print 'hello'</a:t>
            </a:r>
          </a:p>
          <a:p>
            <a:r>
              <a:rPr lang="en-US" altLang="ko-KR" dirty="0"/>
              <a:t>$</a:t>
            </a:r>
            <a:r>
              <a:rPr lang="en-US" altLang="ko-KR" dirty="0" smtClean="0"/>
              <a:t> </a:t>
            </a:r>
            <a:r>
              <a:rPr lang="en-US" altLang="ko-KR" dirty="0"/>
              <a:t>hello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127102" y="5267504"/>
            <a:ext cx="4029598" cy="1415772"/>
          </a:xfrm>
          <a:prstGeom prst="rect">
            <a:avLst/>
          </a:prstGeom>
          <a:solidFill>
            <a:schemeClr val="accent1">
              <a:lumMod val="20000"/>
              <a:lumOff val="80000"/>
              <a:alpha val="38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/>
              <a:t>print( 'hello' )</a:t>
            </a:r>
          </a:p>
          <a:p>
            <a:r>
              <a:rPr lang="en-US" altLang="ko-KR" dirty="0"/>
              <a:t>$</a:t>
            </a:r>
            <a:r>
              <a:rPr lang="en-US" altLang="ko-KR" dirty="0" smtClean="0"/>
              <a:t> hello</a:t>
            </a:r>
          </a:p>
          <a:p>
            <a:r>
              <a:rPr lang="en-US" altLang="ko-KR" sz="1400" dirty="0" smtClean="0"/>
              <a:t># </a:t>
            </a:r>
            <a:r>
              <a:rPr lang="ko-KR" altLang="en-US" sz="1400" dirty="0" err="1" smtClean="0"/>
              <a:t>파이썬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3.x </a:t>
            </a:r>
            <a:r>
              <a:rPr lang="ko-KR" altLang="en-US" sz="1400" dirty="0" smtClean="0"/>
              <a:t>에서는 실행 안</a:t>
            </a:r>
            <a:r>
              <a:rPr lang="ko-KR" altLang="en-US" sz="1400" dirty="0"/>
              <a:t>됨</a:t>
            </a:r>
            <a:endParaRPr lang="en-US" altLang="ko-KR" sz="1400" dirty="0"/>
          </a:p>
          <a:p>
            <a:r>
              <a:rPr lang="en-US" altLang="ko-KR" dirty="0"/>
              <a:t>print 'hello</a:t>
            </a:r>
            <a:r>
              <a:rPr lang="en-US" altLang="ko-KR" dirty="0" smtClean="0"/>
              <a:t>‘ </a:t>
            </a:r>
            <a:r>
              <a:rPr lang="en-US" altLang="ko-KR" sz="1400" dirty="0" smtClean="0"/>
              <a:t># </a:t>
            </a:r>
            <a:r>
              <a:rPr lang="ko-KR" altLang="en-US" sz="1400" dirty="0" err="1"/>
              <a:t>파이썬</a:t>
            </a:r>
            <a:r>
              <a:rPr lang="ko-KR" altLang="en-US" sz="1400" dirty="0"/>
              <a:t> </a:t>
            </a:r>
            <a:r>
              <a:rPr lang="en-US" altLang="ko-KR" sz="1400" dirty="0"/>
              <a:t>3.x </a:t>
            </a:r>
            <a:r>
              <a:rPr lang="ko-KR" altLang="en-US" sz="1400" dirty="0"/>
              <a:t>에서는 실행 안됨</a:t>
            </a:r>
            <a:endParaRPr lang="en-US" altLang="ko-KR" dirty="0"/>
          </a:p>
          <a:p>
            <a:r>
              <a:rPr lang="en-US" altLang="ko-KR" b="1" dirty="0">
                <a:solidFill>
                  <a:srgbClr val="FF0000"/>
                </a:solidFill>
              </a:rPr>
              <a:t>$</a:t>
            </a:r>
            <a:r>
              <a:rPr lang="en-US" altLang="ko-KR" b="1" dirty="0" smtClean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Error! invalid syntax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84498" y="970734"/>
            <a:ext cx="1032567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주석이란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여러분의 프로그램을 </a:t>
            </a:r>
            <a:r>
              <a:rPr lang="ko-KR" altLang="en-US" dirty="0"/>
              <a:t>읽는 </a:t>
            </a:r>
            <a:r>
              <a:rPr lang="ko-KR" altLang="en-US" dirty="0" smtClean="0"/>
              <a:t>사람들에게</a:t>
            </a:r>
            <a:r>
              <a:rPr lang="en-US" altLang="ko-KR" dirty="0" smtClean="0"/>
              <a:t>,</a:t>
            </a:r>
            <a:r>
              <a:rPr lang="ko-KR" altLang="en-US" dirty="0" smtClean="0"/>
              <a:t> 무엇을 </a:t>
            </a:r>
            <a:r>
              <a:rPr lang="ko-KR" altLang="en-US" dirty="0"/>
              <a:t>하는 </a:t>
            </a:r>
            <a:r>
              <a:rPr lang="ko-KR" altLang="en-US" dirty="0" smtClean="0"/>
              <a:t>프로그램인지 </a:t>
            </a:r>
            <a:r>
              <a:rPr lang="ko-KR" altLang="en-US" dirty="0"/>
              <a:t>쉽게 파악할 수 있도록 도움을 주는 역할을 합니다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프로그램을 </a:t>
            </a:r>
            <a:r>
              <a:rPr lang="ko-KR" altLang="en-US" dirty="0"/>
              <a:t>작성하고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개월 뒤에는 여러분이 </a:t>
            </a:r>
            <a:r>
              <a:rPr lang="ko-KR" altLang="en-US" dirty="0"/>
              <a:t>작성한 주석에 도움을 받는 사람이 </a:t>
            </a:r>
            <a:r>
              <a:rPr lang="ko-KR" altLang="en-US" dirty="0" smtClean="0"/>
              <a:t>자신이 </a:t>
            </a:r>
            <a:r>
              <a:rPr lang="ko-KR" altLang="en-US" dirty="0"/>
              <a:t>될 수도 있다는 점을 꼭 기억하세요</a:t>
            </a:r>
            <a:r>
              <a:rPr lang="en-US" altLang="ko-KR" dirty="0" smtClean="0"/>
              <a:t>!</a:t>
            </a:r>
          </a:p>
          <a:p>
            <a:endParaRPr lang="en-US" altLang="ko-KR" dirty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주석 작성 방법 </a:t>
            </a:r>
            <a:r>
              <a:rPr lang="en-US" altLang="ko-KR" dirty="0" smtClean="0"/>
              <a:t>: # </a:t>
            </a:r>
            <a:r>
              <a:rPr lang="ko-KR" altLang="en-US" dirty="0" smtClean="0"/>
              <a:t>문자 뒤로는 추석처리 됨 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Review 2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주차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주석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(Remark)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784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9" t="9374" r="1881" b="60525"/>
          <a:stretch/>
        </p:blipFill>
        <p:spPr bwMode="auto">
          <a:xfrm>
            <a:off x="1186530" y="1061358"/>
            <a:ext cx="10039025" cy="568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Review 2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주차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자료형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9104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83544" y="6201508"/>
            <a:ext cx="8839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https://github.com/moebs/python_lab/blob/master/ch02/ch02_example.ipynb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58" t="26016" r="22933" b="59677"/>
          <a:stretch/>
        </p:blipFill>
        <p:spPr bwMode="auto">
          <a:xfrm>
            <a:off x="406407" y="2558517"/>
            <a:ext cx="4714802" cy="3207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35" t="56943" r="12101" b="37159"/>
          <a:stretch/>
        </p:blipFill>
        <p:spPr bwMode="auto">
          <a:xfrm>
            <a:off x="5543435" y="3175609"/>
            <a:ext cx="6515100" cy="1078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35" t="66722" r="12101" b="25091"/>
          <a:stretch/>
        </p:blipFill>
        <p:spPr bwMode="auto">
          <a:xfrm>
            <a:off x="5543435" y="4268893"/>
            <a:ext cx="6515100" cy="1497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94218" y="1057818"/>
            <a:ext cx="117236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영문자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숫자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밑줄</a:t>
            </a:r>
            <a:r>
              <a:rPr lang="en-US" altLang="ko-KR" dirty="0" smtClean="0"/>
              <a:t>( _, underscore )</a:t>
            </a:r>
            <a:r>
              <a:rPr lang="ko-KR" altLang="en-US" dirty="0" smtClean="0"/>
              <a:t>의 조합 </a:t>
            </a:r>
            <a:r>
              <a:rPr lang="en-US" altLang="ko-KR" dirty="0" smtClean="0"/>
              <a:t>(</a:t>
            </a:r>
            <a:r>
              <a:rPr lang="ko-KR" altLang="en-US" dirty="0" smtClean="0"/>
              <a:t>주의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숫자가 맨 앞에 와서는 안됨</a:t>
            </a:r>
            <a:r>
              <a:rPr lang="en-US" altLang="ko-KR" dirty="0" smtClean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 err="1" smtClean="0"/>
              <a:t>변수명은</a:t>
            </a:r>
            <a:r>
              <a:rPr lang="ko-KR" altLang="en-US" dirty="0" smtClean="0"/>
              <a:t> 가급적 의미 있는 </a:t>
            </a:r>
            <a:r>
              <a:rPr lang="en-US" altLang="ko-KR" dirty="0" smtClean="0"/>
              <a:t>key word </a:t>
            </a:r>
            <a:r>
              <a:rPr lang="ko-KR" altLang="en-US" dirty="0" smtClean="0"/>
              <a:t>사용 </a:t>
            </a:r>
            <a:r>
              <a:rPr lang="en-US" altLang="ko-KR" dirty="0" smtClean="0"/>
              <a:t>(</a:t>
            </a:r>
            <a:r>
              <a:rPr lang="ko-KR" altLang="en-US" dirty="0" smtClean="0"/>
              <a:t>주의 </a:t>
            </a:r>
            <a:r>
              <a:rPr lang="en-US" altLang="ko-KR" dirty="0" smtClean="0"/>
              <a:t>: print, for, if, with </a:t>
            </a:r>
            <a:r>
              <a:rPr lang="ko-KR" altLang="en-US" dirty="0" smtClean="0"/>
              <a:t>등의 </a:t>
            </a:r>
            <a:r>
              <a:rPr lang="ko-KR" altLang="en-US" dirty="0" err="1" smtClean="0"/>
              <a:t>파이썬에서</a:t>
            </a:r>
            <a:r>
              <a:rPr lang="ko-KR" altLang="en-US" dirty="0" smtClean="0"/>
              <a:t> 사용하는 단어는 안됨</a:t>
            </a:r>
            <a:r>
              <a:rPr lang="en-US" altLang="ko-KR" dirty="0" smtClean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특수문자</a:t>
            </a:r>
            <a:r>
              <a:rPr lang="en-US" altLang="ko-KR" dirty="0" smtClean="0"/>
              <a:t>(+,-,*, @,#,$,%), </a:t>
            </a:r>
            <a:r>
              <a:rPr lang="ko-KR" altLang="en-US" dirty="0" smtClean="0"/>
              <a:t>공백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한글 사용 금지 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391893" y="2090060"/>
            <a:ext cx="1200970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mtClean="0"/>
              <a:t>&lt;</a:t>
            </a:r>
            <a:r>
              <a:rPr lang="ko-KR" altLang="en-US" dirty="0" err="1" smtClean="0"/>
              <a:t>좋은예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66137" y="2750450"/>
            <a:ext cx="1200970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err="1" smtClean="0"/>
              <a:t>나</a:t>
            </a:r>
            <a:r>
              <a:rPr lang="ko-KR" altLang="en-US" dirty="0" err="1"/>
              <a:t>쁜</a:t>
            </a:r>
            <a:r>
              <a:rPr lang="ko-KR" altLang="en-US" dirty="0" err="1" smtClean="0"/>
              <a:t>예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Review 2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주차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변수명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규칙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281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Review 2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주차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변수명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규칙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1377736"/>
            <a:ext cx="5962650" cy="2082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1" t="70455" r="14480" b="15693"/>
          <a:stretch/>
        </p:blipFill>
        <p:spPr bwMode="auto">
          <a:xfrm>
            <a:off x="1047750" y="3663735"/>
            <a:ext cx="9201150" cy="2360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23950" y="3648075"/>
            <a:ext cx="38183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3.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44984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5895" y="150379"/>
            <a:ext cx="3446660" cy="646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0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강의 계획</a:t>
            </a:r>
            <a:endParaRPr lang="ko-KR" altLang="en-US" sz="36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788491"/>
              </p:ext>
            </p:extLst>
          </p:nvPr>
        </p:nvGraphicFramePr>
        <p:xfrm>
          <a:off x="5612266" y="988237"/>
          <a:ext cx="6449083" cy="5841814"/>
        </p:xfrm>
        <a:graphic>
          <a:graphicData uri="http://schemas.openxmlformats.org/drawingml/2006/table">
            <a:tbl>
              <a:tblPr/>
              <a:tblGrid>
                <a:gridCol w="556305"/>
                <a:gridCol w="4644572"/>
                <a:gridCol w="1248206"/>
              </a:tblGrid>
              <a:tr h="20359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강의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강의 내용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비고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353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1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1-1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리눅스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및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파이썬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 소개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1-2 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서버 접속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(</a:t>
                      </a:r>
                      <a:r>
                        <a:rPr lang="en-US" altLang="ko-KR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ssh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),</a:t>
                      </a:r>
                      <a:r>
                        <a:rPr lang="en-US" altLang="ko-KR" sz="11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리눅스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 명령어 실습</a:t>
                      </a:r>
                      <a:r>
                        <a:rPr lang="en-US" altLang="ko-KR" sz="1100" kern="0" spc="0" baseline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 / </a:t>
                      </a:r>
                      <a:r>
                        <a:rPr lang="ko-KR" altLang="en-US" sz="1100" kern="0" spc="0" dirty="0" err="1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파이썬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 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“hello python” 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출력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학생 실습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ID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발급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42353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2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2-1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개발 환경 구축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- </a:t>
                      </a:r>
                      <a:r>
                        <a:rPr lang="en-US" altLang="ko-KR" sz="11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Jupyter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 notebook </a:t>
                      </a:r>
                      <a:r>
                        <a:rPr lang="ko-KR" alt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접속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및 사용법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2-2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파이썬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 변수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1 -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변수의 개념과 종류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연구실 서버 활용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42353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3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3-1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파이썬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 변수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2 -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기본 변수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(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숫자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문자열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)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및 실습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3-2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파이썬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 변수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3 –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리스트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(list)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변수 제어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예제 실습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42353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4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4-1.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키보드 입력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/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화면 출력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4-2.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파일 읽기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/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쓰기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예제 실습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353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5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5-1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조건문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1 – if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와 비교 연산자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5-2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조건문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2 –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중복 조건문 구현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(if~else, elif)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예제 실습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353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6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6-1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반복문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1 – for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와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반복문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 제어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6-2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반복문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2 – for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와 리스트 함께 사용하기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예제 실습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353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7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7-1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함수의 정의와 호출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7-2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함수 매개변수와 반환 값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예제 실습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353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8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8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-1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표준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/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외부 모듈 사용 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8</a:t>
                      </a: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-2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모듈 생성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/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사용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예제 실습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353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9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9-1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넘파이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– </a:t>
                      </a:r>
                      <a:r>
                        <a:rPr lang="en-US" altLang="ko-KR" sz="11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Numpy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설치 및 배열 다루기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9-2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넘파이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 활용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–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선형방정식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/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역행렬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/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행렬식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예제 실습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353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10</a:t>
                      </a:r>
                      <a:endParaRPr 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10-1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데이터 시각화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- </a:t>
                      </a:r>
                      <a:r>
                        <a:rPr lang="en-US" altLang="ko-KR" sz="11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Matplotlib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설치 및 그래프 그리기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smtClean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10-2 </a:t>
                      </a:r>
                      <a:r>
                        <a:rPr lang="en-US" altLang="ko-KR" sz="1100" kern="0" spc="0" dirty="0" err="1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Matplotlib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활용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–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서브그래프 그리기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함초롬바탕"/>
                          <a:ea typeface="함초롬바탕"/>
                        </a:rPr>
                        <a:t>예제 실습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함초롬바탕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81561" y="1244320"/>
            <a:ext cx="534838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/>
              <a:t>파이썬</a:t>
            </a:r>
            <a:r>
              <a:rPr lang="ko-KR" altLang="en-US" b="1" dirty="0"/>
              <a:t> </a:t>
            </a:r>
            <a:r>
              <a:rPr lang="ko-KR" altLang="en-US" b="1" dirty="0" smtClean="0"/>
              <a:t>강의</a:t>
            </a:r>
            <a:endParaRPr lang="en-US" altLang="ko-KR" b="1" dirty="0" smtClean="0"/>
          </a:p>
          <a:p>
            <a:endParaRPr lang="ko-KR" altLang="en-US" b="1" dirty="0"/>
          </a:p>
          <a:p>
            <a:r>
              <a:rPr lang="en-US" altLang="ko-KR" b="1" dirty="0"/>
              <a:t>1. </a:t>
            </a:r>
            <a:r>
              <a:rPr lang="ko-KR" altLang="en-US" b="1" dirty="0"/>
              <a:t>일시 </a:t>
            </a:r>
            <a:r>
              <a:rPr lang="en-US" altLang="ko-KR" b="1" dirty="0"/>
              <a:t>: 9</a:t>
            </a:r>
            <a:r>
              <a:rPr lang="ko-KR" altLang="en-US" b="1" dirty="0"/>
              <a:t>월 </a:t>
            </a:r>
            <a:r>
              <a:rPr lang="en-US" altLang="ko-KR" b="1" dirty="0"/>
              <a:t>18</a:t>
            </a:r>
            <a:r>
              <a:rPr lang="ko-KR" altLang="en-US" b="1" dirty="0"/>
              <a:t>일 부터 매주 금요일 </a:t>
            </a:r>
            <a:r>
              <a:rPr lang="en-US" altLang="ko-KR" b="1" dirty="0"/>
              <a:t>14</a:t>
            </a:r>
            <a:r>
              <a:rPr lang="ko-KR" altLang="en-US" b="1" dirty="0"/>
              <a:t>시 </a:t>
            </a:r>
            <a:r>
              <a:rPr lang="en-US" altLang="ko-KR" b="1" dirty="0"/>
              <a:t>~ 15</a:t>
            </a:r>
            <a:r>
              <a:rPr lang="ko-KR" altLang="en-US" b="1" dirty="0"/>
              <a:t>시</a:t>
            </a:r>
          </a:p>
          <a:p>
            <a:endParaRPr lang="en-US" altLang="ko-KR" b="1" dirty="0" smtClean="0"/>
          </a:p>
          <a:p>
            <a:r>
              <a:rPr lang="en-US" altLang="ko-KR" b="1" dirty="0" smtClean="0"/>
              <a:t>2</a:t>
            </a:r>
            <a:r>
              <a:rPr lang="en-US" altLang="ko-KR" b="1" dirty="0"/>
              <a:t>. </a:t>
            </a:r>
            <a:r>
              <a:rPr lang="ko-KR" altLang="en-US" b="1" dirty="0"/>
              <a:t>장소 </a:t>
            </a:r>
            <a:r>
              <a:rPr lang="en-US" altLang="ko-KR" b="1" dirty="0"/>
              <a:t>: </a:t>
            </a:r>
            <a:r>
              <a:rPr lang="en-US" altLang="ko-KR" b="1" dirty="0" smtClean="0"/>
              <a:t>On </a:t>
            </a:r>
            <a:r>
              <a:rPr lang="en-US" altLang="ko-KR" b="1" dirty="0"/>
              <a:t>line </a:t>
            </a:r>
            <a:r>
              <a:rPr lang="en-US" altLang="ko-KR" b="1" dirty="0" smtClean="0"/>
              <a:t>Class by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Zoom </a:t>
            </a:r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( </a:t>
            </a:r>
            <a:r>
              <a:rPr lang="en-US" altLang="ko-KR" b="1" dirty="0"/>
              <a:t>Invite address </a:t>
            </a:r>
            <a:r>
              <a:rPr lang="ko-KR" altLang="en-US" b="1" dirty="0" err="1"/>
              <a:t>단톡방</a:t>
            </a:r>
            <a:r>
              <a:rPr lang="ko-KR" altLang="en-US" b="1" dirty="0"/>
              <a:t> 공지 </a:t>
            </a:r>
            <a:r>
              <a:rPr lang="en-US" altLang="ko-KR" b="1" dirty="0"/>
              <a:t>)</a:t>
            </a:r>
          </a:p>
          <a:p>
            <a:endParaRPr lang="en-US" altLang="ko-KR" b="1" dirty="0" smtClean="0"/>
          </a:p>
          <a:p>
            <a:r>
              <a:rPr lang="en-US" altLang="ko-KR" b="1" dirty="0" smtClean="0"/>
              <a:t>3</a:t>
            </a:r>
            <a:r>
              <a:rPr lang="en-US" altLang="ko-KR" b="1" dirty="0"/>
              <a:t>. </a:t>
            </a:r>
            <a:r>
              <a:rPr lang="ko-KR" altLang="en-US" b="1" dirty="0"/>
              <a:t>강의자료 및 예제코드</a:t>
            </a:r>
            <a:r>
              <a:rPr lang="en-US" altLang="ko-KR" b="1" dirty="0"/>
              <a:t>: </a:t>
            </a:r>
            <a:endParaRPr lang="en-US" altLang="ko-KR" b="1" dirty="0" smtClean="0"/>
          </a:p>
          <a:p>
            <a:r>
              <a:rPr lang="en-US" altLang="ko-KR" b="1" dirty="0" smtClean="0">
                <a:hlinkClick r:id="rId2"/>
              </a:rPr>
              <a:t>https://github.com/moebs/python_lab</a:t>
            </a:r>
            <a:r>
              <a:rPr lang="ko-KR" altLang="en-US" b="1" dirty="0" smtClean="0"/>
              <a:t> </a:t>
            </a:r>
            <a:endParaRPr lang="en-US" altLang="ko-KR" b="1" dirty="0" smtClean="0"/>
          </a:p>
          <a:p>
            <a:r>
              <a:rPr lang="en-US" altLang="ko-KR" b="1" dirty="0" smtClean="0"/>
              <a:t>(</a:t>
            </a:r>
            <a:r>
              <a:rPr lang="ko-KR" altLang="en-US" b="1" dirty="0" err="1" smtClean="0"/>
              <a:t>강의전</a:t>
            </a:r>
            <a:r>
              <a:rPr lang="ko-KR" altLang="en-US" b="1" dirty="0" smtClean="0"/>
              <a:t> 매주 업데이트 </a:t>
            </a:r>
            <a:r>
              <a:rPr lang="ko-KR" altLang="en-US" b="1" dirty="0" err="1" smtClean="0"/>
              <a:t>단톡방</a:t>
            </a:r>
            <a:r>
              <a:rPr lang="ko-KR" altLang="en-US" b="1" dirty="0" smtClean="0"/>
              <a:t> 공지 </a:t>
            </a:r>
            <a:r>
              <a:rPr lang="en-US" altLang="ko-KR" b="1" dirty="0" smtClean="0"/>
              <a:t>)</a:t>
            </a:r>
          </a:p>
          <a:p>
            <a:endParaRPr lang="en-US" altLang="ko-KR" b="1" dirty="0" smtClean="0"/>
          </a:p>
          <a:p>
            <a:r>
              <a:rPr lang="en-US" altLang="ko-KR" b="1" dirty="0" smtClean="0"/>
              <a:t>4</a:t>
            </a:r>
            <a:r>
              <a:rPr lang="en-US" altLang="ko-KR" b="1" dirty="0"/>
              <a:t>. </a:t>
            </a:r>
            <a:r>
              <a:rPr lang="ko-KR" altLang="en-US" b="1" dirty="0"/>
              <a:t>강의 일정</a:t>
            </a:r>
          </a:p>
        </p:txBody>
      </p:sp>
    </p:spTree>
    <p:extLst>
      <p:ext uri="{BB962C8B-B14F-4D97-AF65-F5344CB8AC3E}">
        <p14:creationId xmlns:p14="http://schemas.microsoft.com/office/powerpoint/2010/main" val="319992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3" y="1409700"/>
            <a:ext cx="6426200" cy="467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48" y="1409700"/>
            <a:ext cx="5349597" cy="311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Review 2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주차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변수명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규칙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37100" y="4559300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phone_no</a:t>
            </a:r>
            <a:r>
              <a:rPr lang="en-US" altLang="ko-KR" dirty="0" smtClean="0"/>
              <a:t> = 01012345678 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37100" y="4940300"/>
            <a:ext cx="3207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phone_no</a:t>
            </a:r>
            <a:r>
              <a:rPr lang="en-US" altLang="ko-KR" dirty="0" smtClean="0"/>
              <a:t> = 010-1234-5678 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686800" y="4533900"/>
            <a:ext cx="286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reg_no</a:t>
            </a:r>
            <a:r>
              <a:rPr lang="en-US" altLang="ko-KR" dirty="0" smtClean="0"/>
              <a:t> = 2001011234567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686800" y="4914900"/>
            <a:ext cx="3042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reg_no</a:t>
            </a:r>
            <a:r>
              <a:rPr lang="en-US" altLang="ko-KR" dirty="0" smtClean="0"/>
              <a:t> = 200101-1234567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3417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165006"/>
              </p:ext>
            </p:extLst>
          </p:nvPr>
        </p:nvGraphicFramePr>
        <p:xfrm>
          <a:off x="578339" y="1254043"/>
          <a:ext cx="10761784" cy="5188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5705"/>
                <a:gridCol w="4587679"/>
                <a:gridCol w="2489200"/>
                <a:gridCol w="248920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일반적인 변수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리스트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행렬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en-US" altLang="ko-KR" sz="1400" dirty="0" err="1" smtClean="0"/>
                        <a:t>numpy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 smtClean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변수 선언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altLang="ko-KR" sz="1400" dirty="0" smtClean="0"/>
                        <a:t>a_0 = 3 </a:t>
                      </a:r>
                    </a:p>
                    <a:p>
                      <a:pPr algn="ctr"/>
                      <a:r>
                        <a:rPr lang="pt-BR" altLang="ko-KR" sz="1400" dirty="0" smtClean="0"/>
                        <a:t>a_1 = 2 </a:t>
                      </a:r>
                    </a:p>
                    <a:p>
                      <a:pPr algn="ctr"/>
                      <a:r>
                        <a:rPr lang="pt-BR" altLang="ko-KR" sz="1400" dirty="0" smtClean="0"/>
                        <a:t>a_2 = 4 </a:t>
                      </a:r>
                    </a:p>
                    <a:p>
                      <a:pPr algn="ctr"/>
                      <a:r>
                        <a:rPr lang="pt-BR" altLang="ko-KR" sz="1400" dirty="0" smtClean="0"/>
                        <a:t>a_3 = 1 </a:t>
                      </a:r>
                    </a:p>
                    <a:p>
                      <a:pPr algn="ctr"/>
                      <a:r>
                        <a:rPr lang="pt-BR" altLang="ko-KR" sz="1400" dirty="0" smtClean="0"/>
                        <a:t>a_4 =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a=[3, 2, 4, 1, 5]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numpy.array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(a)=</a:t>
                      </a:r>
                      <a:r>
                        <a:rPr lang="pt-BR" altLang="ko-KR" sz="1400" dirty="0" smtClean="0"/>
                        <a:t>[3, 2, 4, 1, 5]</a:t>
                      </a:r>
                      <a:endParaRPr lang="en-US" altLang="ko-KR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합계 계산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total = a_0 +a_1 + a_2 + a_3 + a_4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total = sum(a)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total = numpy.sum(a)</a:t>
                      </a:r>
                      <a:endParaRPr lang="pt-BR" altLang="ko-KR" sz="1400" dirty="0" smtClean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평균 계산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altLang="ko-KR" sz="1400" dirty="0" smtClean="0"/>
                        <a:t>N = 5</a:t>
                      </a:r>
                    </a:p>
                    <a:p>
                      <a:pPr algn="ctr"/>
                      <a:endParaRPr lang="pt-BR" altLang="ko-KR" sz="1400" dirty="0" smtClean="0"/>
                    </a:p>
                    <a:p>
                      <a:pPr algn="ctr"/>
                      <a:r>
                        <a:rPr lang="pt-BR" altLang="ko-KR" sz="1400" dirty="0" smtClean="0"/>
                        <a:t>print( total/N )</a:t>
                      </a:r>
                      <a:endParaRPr lang="ko-KR" altLang="en-US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altLang="ko-KR" sz="1400" dirty="0" smtClean="0"/>
                        <a:t>N = len(a)</a:t>
                      </a:r>
                    </a:p>
                    <a:p>
                      <a:pPr algn="ctr"/>
                      <a:endParaRPr lang="pt-BR" altLang="ko-KR" sz="1400" dirty="0" smtClean="0"/>
                    </a:p>
                    <a:p>
                      <a:pPr algn="ctr"/>
                      <a:r>
                        <a:rPr lang="pt-BR" altLang="ko-KR" sz="1400" dirty="0" smtClean="0"/>
                        <a:t>print( total/N 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altLang="ko-KR" sz="1400" dirty="0" smtClean="0"/>
                        <a:t>numpy.mean(a)</a:t>
                      </a:r>
                      <a:endParaRPr lang="pt-BR" altLang="ko-KR" sz="1400" dirty="0" smtClean="0"/>
                    </a:p>
                  </a:txBody>
                  <a:tcPr anchor="ctr"/>
                </a:tc>
              </a:tr>
              <a:tr h="25573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최대값 계산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400" dirty="0" smtClean="0"/>
                        <a:t>max(a) 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/>
                        <a:t>numpy.max</a:t>
                      </a:r>
                      <a:r>
                        <a:rPr lang="en-US" altLang="ko-KR" sz="1400" dirty="0" smtClean="0"/>
                        <a:t>(a)</a:t>
                      </a:r>
                      <a:endParaRPr lang="ko-KR" alt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283" y="4063516"/>
            <a:ext cx="4103687" cy="2249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55101" y="4509302"/>
            <a:ext cx="1585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myMax</a:t>
            </a:r>
            <a:r>
              <a:rPr lang="en-US" altLang="ko-KR" sz="1400" dirty="0" smtClean="0"/>
              <a:t>( a_0, a_1)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4451201" y="5060267"/>
            <a:ext cx="1558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myMax</a:t>
            </a:r>
            <a:r>
              <a:rPr lang="en-US" altLang="ko-KR" sz="1400" dirty="0" smtClean="0"/>
              <a:t>(  3,   </a:t>
            </a:r>
            <a:r>
              <a:rPr lang="en-US" altLang="ko-KR" sz="1400" dirty="0"/>
              <a:t>2</a:t>
            </a:r>
            <a:r>
              <a:rPr lang="en-US" altLang="ko-KR" sz="1400" dirty="0" smtClean="0"/>
              <a:t>  )</a:t>
            </a:r>
            <a:endParaRPr lang="ko-KR" altLang="en-US" sz="1400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5369501" y="4817079"/>
            <a:ext cx="7815" cy="24207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 flipH="1">
            <a:off x="5709461" y="4828809"/>
            <a:ext cx="7815" cy="24207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7770643" y="418616"/>
            <a:ext cx="2073003" cy="667760"/>
            <a:chOff x="7381635" y="890490"/>
            <a:chExt cx="2073003" cy="667760"/>
          </a:xfrm>
        </p:grpSpPr>
        <p:sp>
          <p:nvSpPr>
            <p:cNvPr id="9" name="TextBox 8"/>
            <p:cNvSpPr txBox="1"/>
            <p:nvPr/>
          </p:nvSpPr>
          <p:spPr>
            <a:xfrm>
              <a:off x="7510585" y="1188888"/>
              <a:ext cx="311304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881805" y="1184988"/>
              <a:ext cx="311304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245210" y="1188903"/>
              <a:ext cx="311304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624245" y="1185003"/>
              <a:ext cx="311304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987650" y="1188918"/>
              <a:ext cx="311304" cy="369332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5</a:t>
              </a:r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381635" y="890490"/>
              <a:ext cx="2073003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500" dirty="0" smtClean="0">
                  <a:solidFill>
                    <a:schemeClr val="bg1"/>
                  </a:solidFill>
                </a:rPr>
                <a:t>a[0] a[1] a[2] a[3] a[4</a:t>
              </a:r>
              <a:r>
                <a:rPr lang="en-US" altLang="ko-KR" sz="1500" dirty="0">
                  <a:solidFill>
                    <a:schemeClr val="bg1"/>
                  </a:solidFill>
                </a:rPr>
                <a:t>]</a:t>
              </a:r>
              <a:endParaRPr lang="pt-BR" altLang="ko-KR" sz="15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파이썬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변수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리스트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(List)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의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필요성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9541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파이썬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변수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리스트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연산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534023"/>
              </p:ext>
            </p:extLst>
          </p:nvPr>
        </p:nvGraphicFramePr>
        <p:xfrm>
          <a:off x="578339" y="1459781"/>
          <a:ext cx="10761785" cy="4503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5705"/>
                <a:gridCol w="2531256"/>
                <a:gridCol w="3517412"/>
                <a:gridCol w="3517412"/>
              </a:tblGrid>
              <a:tr h="457919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일반적인 변수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리스트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행렬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en-US" altLang="ko-KR" sz="1400" dirty="0" err="1" smtClean="0"/>
                        <a:t>numpy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1339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변수 선언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altLang="ko-KR" sz="1400" dirty="0" smtClean="0"/>
                        <a:t>a </a:t>
                      </a:r>
                      <a:r>
                        <a:rPr lang="pt-BR" altLang="ko-KR" sz="1400" dirty="0" smtClean="0"/>
                        <a:t>= </a:t>
                      </a:r>
                      <a:r>
                        <a:rPr lang="pt-BR" altLang="ko-KR" sz="1400" dirty="0" smtClean="0"/>
                        <a:t>1</a:t>
                      </a:r>
                      <a:endParaRPr lang="pt-BR" altLang="ko-KR" sz="1400" dirty="0" smtClean="0"/>
                    </a:p>
                    <a:p>
                      <a:pPr algn="ctr"/>
                      <a:r>
                        <a:rPr lang="pt-BR" altLang="ko-KR" sz="1400" dirty="0" smtClean="0"/>
                        <a:t>b =</a:t>
                      </a:r>
                      <a:r>
                        <a:rPr lang="pt-BR" altLang="ko-KR" sz="1400" baseline="0" dirty="0" smtClean="0"/>
                        <a:t> 2</a:t>
                      </a:r>
                      <a:endParaRPr lang="pt-BR" altLang="ko-KR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a = [1, 2, 3]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b = [4,</a:t>
                      </a:r>
                      <a:r>
                        <a:rPr lang="pt-BR" altLang="ko-KR" sz="1400" baseline="0" dirty="0" smtClean="0"/>
                        <a:t> 5, 6</a:t>
                      </a:r>
                      <a:r>
                        <a:rPr lang="pt-BR" altLang="ko-KR" sz="1400" dirty="0" smtClean="0"/>
                        <a:t>]</a:t>
                      </a:r>
                      <a:endParaRPr lang="pt-BR" altLang="ko-KR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numpy.array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(a) = </a:t>
                      </a:r>
                      <a:r>
                        <a:rPr lang="pt-BR" altLang="ko-KR" sz="1400" dirty="0" smtClean="0"/>
                        <a:t>[1, 2, 3]</a:t>
                      </a:r>
                      <a:endParaRPr lang="en-US" altLang="ko-KR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numpy.array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(b) = </a:t>
                      </a:r>
                      <a:r>
                        <a:rPr lang="pt-BR" altLang="ko-KR" sz="1400" dirty="0" smtClean="0"/>
                        <a:t>[4, 5, 6]</a:t>
                      </a:r>
                      <a:endParaRPr lang="pt-BR" altLang="ko-KR" sz="1400" dirty="0" smtClean="0"/>
                    </a:p>
                  </a:txBody>
                  <a:tcPr anchor="ctr"/>
                </a:tc>
              </a:tr>
              <a:tr h="9588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더하기</a:t>
                      </a:r>
                      <a:r>
                        <a:rPr lang="en-US" altLang="ko-KR" sz="1400" baseline="0" dirty="0" smtClean="0"/>
                        <a:t>(+)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a + b</a:t>
                      </a:r>
                      <a:r>
                        <a:rPr lang="pt-BR" altLang="ko-KR" sz="1400" baseline="0" dirty="0" smtClean="0"/>
                        <a:t> = 3</a:t>
                      </a:r>
                      <a:endParaRPr lang="pt-BR" altLang="ko-KR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a + b = [1, 2, 3, 4, 5, 6]</a:t>
                      </a:r>
                      <a:endParaRPr lang="pt-BR" altLang="ko-KR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a + b = [5, 7, 9]</a:t>
                      </a:r>
                    </a:p>
                  </a:txBody>
                  <a:tcPr anchor="ctr"/>
                </a:tc>
              </a:tr>
              <a:tr h="9588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곱하기</a:t>
                      </a:r>
                      <a:r>
                        <a:rPr lang="en-US" altLang="ko-KR" sz="1400" baseline="0" dirty="0" smtClean="0"/>
                        <a:t>(*)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aseline="0" dirty="0" smtClean="0"/>
                        <a:t>a </a:t>
                      </a:r>
                      <a:r>
                        <a:rPr lang="en-US" altLang="ko-KR" sz="1400" dirty="0" smtClean="0"/>
                        <a:t>* 3 = 6</a:t>
                      </a:r>
                      <a:endParaRPr lang="ko-KR" altLang="en-US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altLang="ko-KR" sz="1400" dirty="0" smtClean="0"/>
                        <a:t>a * 3 = [1,</a:t>
                      </a:r>
                      <a:r>
                        <a:rPr lang="pt-BR" altLang="ko-KR" sz="1400" baseline="0" dirty="0" smtClean="0"/>
                        <a:t> 2</a:t>
                      </a:r>
                      <a:r>
                        <a:rPr lang="pt-BR" altLang="ko-KR" sz="1400" dirty="0" smtClean="0"/>
                        <a:t>,</a:t>
                      </a:r>
                      <a:r>
                        <a:rPr lang="pt-BR" altLang="ko-KR" sz="1400" baseline="0" dirty="0" smtClean="0"/>
                        <a:t> 3, </a:t>
                      </a:r>
                      <a:r>
                        <a:rPr lang="pt-BR" altLang="ko-KR" sz="1400" dirty="0" smtClean="0"/>
                        <a:t>1,</a:t>
                      </a:r>
                      <a:r>
                        <a:rPr lang="pt-BR" altLang="ko-KR" sz="1400" baseline="0" dirty="0" smtClean="0"/>
                        <a:t> 2</a:t>
                      </a:r>
                      <a:r>
                        <a:rPr lang="pt-BR" altLang="ko-KR" sz="1400" dirty="0" smtClean="0"/>
                        <a:t>,</a:t>
                      </a:r>
                      <a:r>
                        <a:rPr lang="pt-BR" altLang="ko-KR" sz="1400" baseline="0" dirty="0" smtClean="0"/>
                        <a:t> 3, </a:t>
                      </a:r>
                      <a:r>
                        <a:rPr lang="pt-BR" altLang="ko-KR" sz="1400" dirty="0" smtClean="0"/>
                        <a:t>1,</a:t>
                      </a:r>
                      <a:r>
                        <a:rPr lang="pt-BR" altLang="ko-KR" sz="1400" baseline="0" dirty="0" smtClean="0"/>
                        <a:t> 2</a:t>
                      </a:r>
                      <a:r>
                        <a:rPr lang="pt-BR" altLang="ko-KR" sz="1400" dirty="0" smtClean="0"/>
                        <a:t>,</a:t>
                      </a:r>
                      <a:r>
                        <a:rPr lang="pt-BR" altLang="ko-KR" sz="1400" baseline="0" dirty="0" smtClean="0"/>
                        <a:t> 3</a:t>
                      </a:r>
                      <a:r>
                        <a:rPr lang="pt-BR" altLang="ko-KR" sz="1400" dirty="0" smtClean="0"/>
                        <a:t>]</a:t>
                      </a:r>
                      <a:endParaRPr lang="pt-BR" altLang="ko-KR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a * 3 = [3,</a:t>
                      </a:r>
                      <a:r>
                        <a:rPr lang="pt-BR" altLang="ko-KR" sz="1400" baseline="0" dirty="0" smtClean="0"/>
                        <a:t> 6, 9</a:t>
                      </a:r>
                      <a:r>
                        <a:rPr lang="pt-BR" altLang="ko-KR" sz="1400" dirty="0" smtClean="0"/>
                        <a:t>]</a:t>
                      </a:r>
                    </a:p>
                  </a:txBody>
                  <a:tcPr anchor="ctr"/>
                </a:tc>
              </a:tr>
              <a:tr h="7881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리스트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ko-KR" altLang="en-US" sz="1400" dirty="0" smtClean="0"/>
                        <a:t>길이</a:t>
                      </a:r>
                      <a:endParaRPr lang="en-US" altLang="ko-KR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-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/>
                        <a:t>len</a:t>
                      </a:r>
                      <a:r>
                        <a:rPr lang="pt-BR" altLang="ko-KR" sz="1400" dirty="0" smtClean="0"/>
                        <a:t>(a) = 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/>
                        <a:t>len</a:t>
                      </a:r>
                      <a:r>
                        <a:rPr lang="pt-BR" altLang="ko-KR" sz="1400" dirty="0" smtClean="0"/>
                        <a:t>(a) = 3</a:t>
                      </a:r>
                      <a:endParaRPr lang="ko-KR" altLang="en-US" sz="1400" dirty="0" smtClean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8568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0143A4F-252A-44A1-ADAD-9A068450D88C}"/>
              </a:ext>
            </a:extLst>
          </p:cNvPr>
          <p:cNvSpPr txBox="1"/>
          <p:nvPr/>
        </p:nvSpPr>
        <p:spPr>
          <a:xfrm>
            <a:off x="238667" y="630657"/>
            <a:ext cx="3889988" cy="8309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spcBef>
                <a:spcPct val="0"/>
              </a:spcBef>
              <a:buNone/>
              <a:defRPr sz="4800" b="1">
                <a:gradFill>
                  <a:gsLst>
                    <a:gs pos="0">
                      <a:schemeClr val="tx2"/>
                    </a:gs>
                    <a:gs pos="7500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0"/>
                </a:gradFill>
                <a:effectLst>
                  <a:outerShdw blurRad="50800" dist="39370" dir="5460000" algn="ctr" rotWithShape="0">
                    <a:srgbClr val="000000">
                      <a:alpha val="3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학습 순서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D3A16852-3B19-4B91-81AF-44A92A6D7C03}"/>
              </a:ext>
            </a:extLst>
          </p:cNvPr>
          <p:cNvGrpSpPr/>
          <p:nvPr/>
        </p:nvGrpSpPr>
        <p:grpSpPr>
          <a:xfrm>
            <a:off x="4793673" y="998872"/>
            <a:ext cx="6442363" cy="1080000"/>
            <a:chOff x="4793673" y="1205344"/>
            <a:chExt cx="6442363" cy="1080000"/>
          </a:xfrm>
        </p:grpSpPr>
        <p:sp>
          <p:nvSpPr>
            <p:cNvPr id="33" name="육각형 32"/>
            <p:cNvSpPr/>
            <p:nvPr/>
          </p:nvSpPr>
          <p:spPr>
            <a:xfrm>
              <a:off x="4793673" y="1205344"/>
              <a:ext cx="6442363" cy="1080000"/>
            </a:xfrm>
            <a:prstGeom prst="hexagon">
              <a:avLst>
                <a:gd name="adj" fmla="val 42671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" name="화살표: 오각형 3">
              <a:extLst>
                <a:ext uri="{FF2B5EF4-FFF2-40B4-BE49-F238E27FC236}">
                  <a16:creationId xmlns="" xmlns:a16="http://schemas.microsoft.com/office/drawing/2014/main" id="{3F788CB8-73AE-41C5-807C-AF14D1C85671}"/>
                </a:ext>
              </a:extLst>
            </p:cNvPr>
            <p:cNvSpPr/>
            <p:nvPr/>
          </p:nvSpPr>
          <p:spPr>
            <a:xfrm>
              <a:off x="5632954" y="1329846"/>
              <a:ext cx="5339846" cy="830996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3" name="타원 2">
              <a:extLst>
                <a:ext uri="{FF2B5EF4-FFF2-40B4-BE49-F238E27FC236}">
                  <a16:creationId xmlns="" xmlns:a16="http://schemas.microsoft.com/office/drawing/2014/main" id="{C2C025D7-84D4-4546-BFD3-14F210208BCA}"/>
                </a:ext>
              </a:extLst>
            </p:cNvPr>
            <p:cNvSpPr/>
            <p:nvPr/>
          </p:nvSpPr>
          <p:spPr>
            <a:xfrm>
              <a:off x="5196182" y="1322781"/>
              <a:ext cx="845127" cy="845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342067" y="1143632"/>
            <a:ext cx="5630733" cy="769441"/>
            <a:chOff x="5376075" y="1656674"/>
            <a:chExt cx="4060074" cy="554811"/>
          </a:xfrm>
        </p:grpSpPr>
        <p:sp>
          <p:nvSpPr>
            <p:cNvPr id="18" name="직사각형 17"/>
            <p:cNvSpPr/>
            <p:nvPr/>
          </p:nvSpPr>
          <p:spPr>
            <a:xfrm>
              <a:off x="6030978" y="1701059"/>
              <a:ext cx="3405171" cy="46604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defTabSz="1076865" eaLnBrk="0" latinLnBrk="0" hangingPunct="0">
                <a:spcAft>
                  <a:spcPts val="486"/>
                </a:spcAft>
                <a:buSzPct val="100000"/>
                <a:defRPr/>
              </a:pPr>
              <a:r>
                <a:rPr lang="en-US" altLang="ko-KR" sz="36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Review(1 </a:t>
              </a:r>
              <a:r>
                <a:rPr lang="ko-KR" altLang="en-US" sz="36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주차</a:t>
              </a:r>
              <a:r>
                <a:rPr lang="en-US" altLang="ko-KR" sz="36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)</a:t>
              </a:r>
              <a:endParaRPr lang="ko-KR" altLang="en-US" sz="3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16200000" scaled="1"/>
                </a:gra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376075" y="1656674"/>
              <a:ext cx="399001" cy="55481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4400" b="1" kern="0" dirty="0">
                  <a:ln w="2857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HY견명조" panose="02030600000101010101" pitchFamily="18" charset="-127"/>
                  <a:ea typeface="HY견명조" panose="02030600000101010101" pitchFamily="18" charset="-127"/>
                </a:rPr>
                <a:t>1</a:t>
              </a:r>
              <a:endParaRPr kumimoji="0" lang="ko-KR" altLang="en-US" sz="4400" b="1" i="0" u="none" strike="noStrike" kern="0" normalizeH="0" baseline="0" noProof="0" dirty="0">
                <a:ln w="285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HY견명조" panose="02030600000101010101" pitchFamily="18" charset="-127"/>
                <a:ea typeface="HY견명조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5987E73B-5ACA-4B9F-870A-F134604467CA}"/>
              </a:ext>
            </a:extLst>
          </p:cNvPr>
          <p:cNvGrpSpPr/>
          <p:nvPr/>
        </p:nvGrpSpPr>
        <p:grpSpPr>
          <a:xfrm>
            <a:off x="4793673" y="2301199"/>
            <a:ext cx="6442363" cy="1080000"/>
            <a:chOff x="4793673" y="2507671"/>
            <a:chExt cx="6442363" cy="1080000"/>
          </a:xfrm>
        </p:grpSpPr>
        <p:sp>
          <p:nvSpPr>
            <p:cNvPr id="30" name="육각형 29">
              <a:extLst>
                <a:ext uri="{FF2B5EF4-FFF2-40B4-BE49-F238E27FC236}">
                  <a16:creationId xmlns="" xmlns:a16="http://schemas.microsoft.com/office/drawing/2014/main" id="{835EC05B-D38A-4AFD-864A-F79DC7D9A534}"/>
                </a:ext>
              </a:extLst>
            </p:cNvPr>
            <p:cNvSpPr/>
            <p:nvPr/>
          </p:nvSpPr>
          <p:spPr>
            <a:xfrm>
              <a:off x="4793673" y="2507671"/>
              <a:ext cx="6442363" cy="1080000"/>
            </a:xfrm>
            <a:prstGeom prst="hexagon">
              <a:avLst>
                <a:gd name="adj" fmla="val 42671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1" name="화살표: 오각형 30">
              <a:extLst>
                <a:ext uri="{FF2B5EF4-FFF2-40B4-BE49-F238E27FC236}">
                  <a16:creationId xmlns="" xmlns:a16="http://schemas.microsoft.com/office/drawing/2014/main" id="{6A5AA557-0906-4E37-9868-989273514EC7}"/>
                </a:ext>
              </a:extLst>
            </p:cNvPr>
            <p:cNvSpPr/>
            <p:nvPr/>
          </p:nvSpPr>
          <p:spPr>
            <a:xfrm>
              <a:off x="5632954" y="2632173"/>
              <a:ext cx="5339846" cy="830996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B384BF51-E0FC-43F1-A2A4-C7513F376E73}"/>
                </a:ext>
              </a:extLst>
            </p:cNvPr>
            <p:cNvSpPr/>
            <p:nvPr/>
          </p:nvSpPr>
          <p:spPr>
            <a:xfrm>
              <a:off x="5196182" y="2625108"/>
              <a:ext cx="845127" cy="845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="" xmlns:a16="http://schemas.microsoft.com/office/drawing/2014/main" id="{3F4E5974-F99B-4E16-B3A8-39C2FC342760}"/>
              </a:ext>
            </a:extLst>
          </p:cNvPr>
          <p:cNvGrpSpPr/>
          <p:nvPr/>
        </p:nvGrpSpPr>
        <p:grpSpPr>
          <a:xfrm>
            <a:off x="5342067" y="2445959"/>
            <a:ext cx="5427533" cy="769441"/>
            <a:chOff x="5376075" y="1656674"/>
            <a:chExt cx="3913555" cy="554811"/>
          </a:xfrm>
        </p:grpSpPr>
        <p:sp>
          <p:nvSpPr>
            <p:cNvPr id="53" name="직사각형 52">
              <a:extLst>
                <a:ext uri="{FF2B5EF4-FFF2-40B4-BE49-F238E27FC236}">
                  <a16:creationId xmlns="" xmlns:a16="http://schemas.microsoft.com/office/drawing/2014/main" id="{718E8629-A095-4DB6-B247-4C40B6397302}"/>
                </a:ext>
              </a:extLst>
            </p:cNvPr>
            <p:cNvSpPr/>
            <p:nvPr/>
          </p:nvSpPr>
          <p:spPr>
            <a:xfrm>
              <a:off x="6030979" y="1701058"/>
              <a:ext cx="3258651" cy="46604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defTabSz="1076865" eaLnBrk="0" latinLnBrk="0" hangingPunct="0">
                <a:spcAft>
                  <a:spcPts val="486"/>
                </a:spcAft>
                <a:buSzPct val="100000"/>
                <a:defRPr/>
              </a:pPr>
              <a:r>
                <a:rPr lang="en-US" altLang="ko-KR" sz="36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Review(2 </a:t>
              </a:r>
              <a:r>
                <a:rPr lang="ko-KR" altLang="en-US" sz="36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주차</a:t>
              </a:r>
              <a:r>
                <a:rPr lang="en-US" altLang="ko-KR" sz="36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)</a:t>
              </a:r>
              <a:endParaRPr lang="ko-KR" altLang="en-US" sz="3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16200000" scaled="1"/>
                </a:gra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="" xmlns:a16="http://schemas.microsoft.com/office/drawing/2014/main" id="{7313E1BF-4A3B-4B72-8DFF-AC09F12DF342}"/>
                </a:ext>
              </a:extLst>
            </p:cNvPr>
            <p:cNvSpPr/>
            <p:nvPr/>
          </p:nvSpPr>
          <p:spPr>
            <a:xfrm>
              <a:off x="5376075" y="1656674"/>
              <a:ext cx="399001" cy="55481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4400" b="1" kern="0" dirty="0">
                  <a:ln w="2857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HY견명조" panose="02030600000101010101" pitchFamily="18" charset="-127"/>
                  <a:ea typeface="HY견명조" panose="02030600000101010101" pitchFamily="18" charset="-127"/>
                </a:rPr>
                <a:t>2</a:t>
              </a:r>
              <a:endParaRPr kumimoji="0" lang="ko-KR" altLang="en-US" sz="4400" b="1" i="0" u="none" strike="noStrike" kern="0" normalizeH="0" baseline="0" noProof="0" dirty="0">
                <a:ln w="285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HY견명조" panose="02030600000101010101" pitchFamily="18" charset="-127"/>
                <a:ea typeface="HY견명조" panose="02030600000101010101" pitchFamily="18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9E3F2446-43F2-4329-94C3-8386AC65B427}"/>
              </a:ext>
            </a:extLst>
          </p:cNvPr>
          <p:cNvGrpSpPr/>
          <p:nvPr/>
        </p:nvGrpSpPr>
        <p:grpSpPr>
          <a:xfrm>
            <a:off x="4793673" y="3603526"/>
            <a:ext cx="6442363" cy="1080000"/>
            <a:chOff x="4793673" y="3809998"/>
            <a:chExt cx="6442363" cy="1080000"/>
          </a:xfrm>
        </p:grpSpPr>
        <p:sp>
          <p:nvSpPr>
            <p:cNvPr id="56" name="육각형 55">
              <a:extLst>
                <a:ext uri="{FF2B5EF4-FFF2-40B4-BE49-F238E27FC236}">
                  <a16:creationId xmlns="" xmlns:a16="http://schemas.microsoft.com/office/drawing/2014/main" id="{232AC827-6F27-49B2-88F7-957E49081717}"/>
                </a:ext>
              </a:extLst>
            </p:cNvPr>
            <p:cNvSpPr/>
            <p:nvPr/>
          </p:nvSpPr>
          <p:spPr>
            <a:xfrm>
              <a:off x="4793673" y="3809998"/>
              <a:ext cx="6442363" cy="1080000"/>
            </a:xfrm>
            <a:prstGeom prst="hexagon">
              <a:avLst>
                <a:gd name="adj" fmla="val 42671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7" name="화살표: 오각형 56">
              <a:extLst>
                <a:ext uri="{FF2B5EF4-FFF2-40B4-BE49-F238E27FC236}">
                  <a16:creationId xmlns="" xmlns:a16="http://schemas.microsoft.com/office/drawing/2014/main" id="{6D7985D7-38A4-4DC2-A95B-1F0B0ABC267F}"/>
                </a:ext>
              </a:extLst>
            </p:cNvPr>
            <p:cNvSpPr/>
            <p:nvPr/>
          </p:nvSpPr>
          <p:spPr>
            <a:xfrm>
              <a:off x="5632954" y="3934500"/>
              <a:ext cx="5339846" cy="830996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="" xmlns:a16="http://schemas.microsoft.com/office/drawing/2014/main" id="{8257E3A3-E635-49A6-BCD8-F2A034CFF767}"/>
                </a:ext>
              </a:extLst>
            </p:cNvPr>
            <p:cNvSpPr/>
            <p:nvPr/>
          </p:nvSpPr>
          <p:spPr>
            <a:xfrm>
              <a:off x="5196182" y="3927435"/>
              <a:ext cx="845127" cy="845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="" xmlns:a16="http://schemas.microsoft.com/office/drawing/2014/main" id="{48008058-1654-4682-9EF9-1B4B0B7E65E1}"/>
              </a:ext>
            </a:extLst>
          </p:cNvPr>
          <p:cNvGrpSpPr/>
          <p:nvPr/>
        </p:nvGrpSpPr>
        <p:grpSpPr>
          <a:xfrm>
            <a:off x="5342067" y="3748286"/>
            <a:ext cx="5893969" cy="769441"/>
            <a:chOff x="5376075" y="1656674"/>
            <a:chExt cx="4249882" cy="554811"/>
          </a:xfrm>
        </p:grpSpPr>
        <p:sp>
          <p:nvSpPr>
            <p:cNvPr id="60" name="직사각형 59">
              <a:extLst>
                <a:ext uri="{FF2B5EF4-FFF2-40B4-BE49-F238E27FC236}">
                  <a16:creationId xmlns="" xmlns:a16="http://schemas.microsoft.com/office/drawing/2014/main" id="{5BFFA8CB-8C14-441B-8DC9-8008821F1651}"/>
                </a:ext>
              </a:extLst>
            </p:cNvPr>
            <p:cNvSpPr/>
            <p:nvPr/>
          </p:nvSpPr>
          <p:spPr>
            <a:xfrm>
              <a:off x="6030979" y="1701059"/>
              <a:ext cx="3594978" cy="46604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defTabSz="1076865" eaLnBrk="0" latinLnBrk="0" hangingPunct="0">
                <a:spcAft>
                  <a:spcPts val="486"/>
                </a:spcAft>
                <a:buSzPct val="100000"/>
                <a:defRPr/>
              </a:pPr>
              <a:r>
                <a:rPr lang="ko-KR" altLang="en-US" sz="3600" dirty="0" err="1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파이썬</a:t>
              </a:r>
              <a:r>
                <a:rPr lang="ko-KR" altLang="en-US" sz="36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36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–</a:t>
              </a:r>
              <a:r>
                <a:rPr lang="ko-KR" altLang="en-US" sz="36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 변수</a:t>
              </a:r>
              <a:r>
                <a:rPr lang="en-US" altLang="ko-KR" sz="36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(List)</a:t>
              </a:r>
              <a:r>
                <a:rPr lang="ko-KR" altLang="en-US" sz="36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 </a:t>
              </a:r>
              <a:endParaRPr lang="ko-KR" altLang="en-US" sz="3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16200000" scaled="1"/>
                </a:gra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="" xmlns:a16="http://schemas.microsoft.com/office/drawing/2014/main" id="{5E9DDD30-2E47-4D0C-9290-68BCCC2BCC71}"/>
                </a:ext>
              </a:extLst>
            </p:cNvPr>
            <p:cNvSpPr/>
            <p:nvPr/>
          </p:nvSpPr>
          <p:spPr>
            <a:xfrm>
              <a:off x="5376075" y="1656674"/>
              <a:ext cx="399001" cy="55481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4400" b="1" kern="0" dirty="0">
                  <a:ln w="2857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HY견명조" panose="02030600000101010101" pitchFamily="18" charset="-127"/>
                  <a:ea typeface="HY견명조" panose="02030600000101010101" pitchFamily="18" charset="-127"/>
                </a:rPr>
                <a:t>3</a:t>
              </a:r>
              <a:endParaRPr kumimoji="0" lang="ko-KR" altLang="en-US" sz="4400" b="1" i="0" u="none" strike="noStrike" kern="0" normalizeH="0" baseline="0" noProof="0" dirty="0">
                <a:ln w="285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HY견명조" panose="02030600000101010101" pitchFamily="18" charset="-127"/>
                <a:ea typeface="HY견명조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071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Review 1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주차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리눅스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명령어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504995"/>
              </p:ext>
            </p:extLst>
          </p:nvPr>
        </p:nvGraphicFramePr>
        <p:xfrm>
          <a:off x="555631" y="1300692"/>
          <a:ext cx="11244483" cy="5219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693"/>
                <a:gridCol w="1149939"/>
                <a:gridCol w="1898061"/>
                <a:gridCol w="7608790"/>
              </a:tblGrid>
              <a:tr h="4185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No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명령어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의미</a:t>
                      </a:r>
                      <a:r>
                        <a:rPr lang="en-US" altLang="ko-KR" b="0" dirty="0" smtClean="0"/>
                        <a:t> 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smtClean="0"/>
                        <a:t>활용예</a:t>
                      </a:r>
                    </a:p>
                  </a:txBody>
                  <a:tcPr anchor="ctr"/>
                </a:tc>
              </a:tr>
              <a:tr h="412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1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 err="1" smtClean="0"/>
                        <a:t>passwd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/>
                        <a:t>패스워드 변경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b="0" dirty="0"/>
                    </a:p>
                  </a:txBody>
                  <a:tcPr anchor="ctr"/>
                </a:tc>
              </a:tr>
              <a:tr h="1127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2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 err="1" smtClean="0"/>
                        <a:t>pwd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 smtClean="0"/>
                        <a:t>현재 작업 중인 </a:t>
                      </a:r>
                      <a:r>
                        <a:rPr lang="ko-KR" altLang="en-US" sz="1800" b="0" dirty="0" err="1" smtClean="0"/>
                        <a:t>디렉토리</a:t>
                      </a:r>
                      <a:r>
                        <a:rPr lang="ko-KR" altLang="en-US" sz="1800" b="0" dirty="0" smtClean="0"/>
                        <a:t> 출력</a:t>
                      </a:r>
                      <a:endParaRPr lang="en-US" altLang="ko-KR" sz="1800" b="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smtClean="0"/>
                        <a:t>(print work directory</a:t>
                      </a:r>
                      <a:r>
                        <a:rPr lang="en-US" altLang="ko-KR" sz="1800" b="0" baseline="0" dirty="0" smtClean="0"/>
                        <a:t> </a:t>
                      </a:r>
                      <a:r>
                        <a:rPr lang="en-US" altLang="ko-KR" sz="1800" b="0" dirty="0" smtClean="0"/>
                        <a:t>)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smtClean="0"/>
                        <a:t>$ </a:t>
                      </a:r>
                      <a:r>
                        <a:rPr lang="en-US" altLang="ko-KR" sz="1800" b="0" dirty="0" err="1" smtClean="0"/>
                        <a:t>pwd</a:t>
                      </a:r>
                      <a:endParaRPr lang="en-US" altLang="ko-KR" sz="1800" b="0" dirty="0" smtClean="0"/>
                    </a:p>
                  </a:txBody>
                  <a:tcPr anchor="ctr"/>
                </a:tc>
              </a:tr>
              <a:tr h="3199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3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 err="1" smtClean="0"/>
                        <a:t>mkdir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err="1" smtClean="0"/>
                        <a:t>디렉토리</a:t>
                      </a:r>
                      <a:r>
                        <a:rPr lang="ko-KR" altLang="en-US" sz="1800" b="0" dirty="0" smtClean="0"/>
                        <a:t> 생성</a:t>
                      </a:r>
                      <a:endParaRPr lang="en-US" altLang="ko-KR" sz="1800" b="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/>
                        <a:t>(make directory)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 smtClean="0"/>
                        <a:t>$ </a:t>
                      </a:r>
                      <a:r>
                        <a:rPr lang="en-US" altLang="ko-KR" b="0" dirty="0" err="1" smtClean="0"/>
                        <a:t>pwd</a:t>
                      </a:r>
                      <a:endParaRPr lang="en-US" altLang="ko-KR" b="0" dirty="0" smtClean="0"/>
                    </a:p>
                    <a:p>
                      <a:pPr algn="l" latinLnBrk="1"/>
                      <a:endParaRPr lang="en-US" altLang="ko-KR" b="0" dirty="0" smtClean="0"/>
                    </a:p>
                    <a:p>
                      <a:pPr algn="l" latinLnBrk="1"/>
                      <a:r>
                        <a:rPr lang="en-US" altLang="ko-KR" b="0" dirty="0" smtClean="0"/>
                        <a:t>$ </a:t>
                      </a:r>
                      <a:r>
                        <a:rPr lang="en-US" altLang="ko-KR" b="0" dirty="0" err="1" smtClean="0"/>
                        <a:t>mkdir</a:t>
                      </a:r>
                      <a:r>
                        <a:rPr lang="en-US" altLang="ko-KR" b="0" dirty="0" smtClean="0"/>
                        <a:t> </a:t>
                      </a:r>
                      <a:r>
                        <a:rPr lang="en-US" altLang="ko-KR" b="0" dirty="0" err="1" smtClean="0"/>
                        <a:t>linux_test</a:t>
                      </a:r>
                      <a:endParaRPr lang="en-US" altLang="ko-KR" b="0" dirty="0" smtClean="0"/>
                    </a:p>
                    <a:p>
                      <a:pPr algn="l" latinLnBrk="1"/>
                      <a:endParaRPr lang="en-US" altLang="ko-KR" b="0" dirty="0" smtClean="0"/>
                    </a:p>
                    <a:p>
                      <a:pPr algn="l" latinLnBrk="1"/>
                      <a:r>
                        <a:rPr lang="en-US" altLang="ko-KR" b="0" dirty="0" smtClean="0"/>
                        <a:t>$ cd </a:t>
                      </a:r>
                      <a:r>
                        <a:rPr lang="en-US" altLang="ko-KR" b="0" dirty="0" err="1" smtClean="0"/>
                        <a:t>linux</a:t>
                      </a:r>
                      <a:r>
                        <a:rPr lang="en-US" altLang="ko-KR" b="0" dirty="0" smtClean="0"/>
                        <a:t> + </a:t>
                      </a:r>
                      <a:r>
                        <a:rPr lang="en-US" altLang="ko-KR" b="0" dirty="0" err="1" smtClean="0"/>
                        <a:t>tap_key</a:t>
                      </a:r>
                      <a:endParaRPr lang="en-US" altLang="ko-KR" b="0" dirty="0" smtClean="0"/>
                    </a:p>
                    <a:p>
                      <a:pPr algn="l" latinLnBrk="1"/>
                      <a:endParaRPr lang="en-US" altLang="ko-KR" b="0" dirty="0" smtClean="0"/>
                    </a:p>
                    <a:p>
                      <a:pPr algn="l" latinLnBrk="1"/>
                      <a:r>
                        <a:rPr lang="en-US" altLang="ko-KR" b="0" dirty="0" smtClean="0"/>
                        <a:t>$ </a:t>
                      </a:r>
                      <a:r>
                        <a:rPr lang="en-US" altLang="ko-KR" b="0" dirty="0" err="1" smtClean="0"/>
                        <a:t>mkdir</a:t>
                      </a:r>
                      <a:r>
                        <a:rPr lang="en-US" altLang="ko-KR" b="0" dirty="0" smtClean="0"/>
                        <a:t> </a:t>
                      </a:r>
                      <a:r>
                        <a:rPr lang="en-US" altLang="ko-KR" b="0" dirty="0" err="1" smtClean="0"/>
                        <a:t>dir_a</a:t>
                      </a:r>
                      <a:r>
                        <a:rPr lang="en-US" altLang="ko-KR" b="0" dirty="0" smtClean="0"/>
                        <a:t> : </a:t>
                      </a:r>
                      <a:r>
                        <a:rPr lang="en-US" altLang="ko-KR" b="0" dirty="0" err="1" smtClean="0"/>
                        <a:t>dir_a</a:t>
                      </a:r>
                      <a:r>
                        <a:rPr lang="en-US" altLang="ko-KR" b="0" dirty="0" smtClean="0"/>
                        <a:t> </a:t>
                      </a:r>
                      <a:r>
                        <a:rPr lang="ko-KR" altLang="en-US" b="0" dirty="0" smtClean="0"/>
                        <a:t>의 </a:t>
                      </a:r>
                      <a:r>
                        <a:rPr lang="ko-KR" altLang="en-US" b="0" dirty="0" err="1" smtClean="0"/>
                        <a:t>디렉토리를</a:t>
                      </a:r>
                      <a:r>
                        <a:rPr lang="ko-KR" altLang="en-US" b="0" dirty="0" smtClean="0"/>
                        <a:t> 생성합니다</a:t>
                      </a:r>
                      <a:r>
                        <a:rPr lang="en-US" altLang="ko-KR" b="0" dirty="0" smtClean="0"/>
                        <a:t>.</a:t>
                      </a:r>
                    </a:p>
                    <a:p>
                      <a:pPr algn="l" latinLnBrk="1"/>
                      <a:endParaRPr lang="en-US" altLang="ko-KR" b="0" dirty="0" smtClean="0"/>
                    </a:p>
                    <a:p>
                      <a:pPr algn="l" latinLnBrk="1"/>
                      <a:r>
                        <a:rPr lang="en-US" altLang="ko-KR" b="0" dirty="0" smtClean="0"/>
                        <a:t>$ </a:t>
                      </a:r>
                      <a:r>
                        <a:rPr lang="en-US" altLang="ko-KR" b="0" dirty="0" err="1" smtClean="0"/>
                        <a:t>mkdir</a:t>
                      </a:r>
                      <a:r>
                        <a:rPr lang="en-US" altLang="ko-KR" b="0" dirty="0" smtClean="0"/>
                        <a:t> -p </a:t>
                      </a:r>
                      <a:r>
                        <a:rPr lang="en-US" altLang="ko-KR" b="0" dirty="0" err="1" smtClean="0"/>
                        <a:t>dir_a</a:t>
                      </a:r>
                      <a:r>
                        <a:rPr lang="en-US" altLang="ko-KR" b="0" dirty="0" smtClean="0"/>
                        <a:t>/</a:t>
                      </a:r>
                      <a:r>
                        <a:rPr lang="en-US" altLang="ko-KR" b="0" dirty="0" err="1" smtClean="0"/>
                        <a:t>dir_b</a:t>
                      </a:r>
                      <a:r>
                        <a:rPr lang="en-US" altLang="ko-KR" b="0" dirty="0" smtClean="0"/>
                        <a:t> : </a:t>
                      </a:r>
                    </a:p>
                    <a:p>
                      <a:pPr algn="l" latinLnBrk="1"/>
                      <a:r>
                        <a:rPr lang="ko-KR" altLang="en-US" b="0" dirty="0" smtClean="0"/>
                        <a:t>존재하지 않는 </a:t>
                      </a:r>
                      <a:r>
                        <a:rPr lang="ko-KR" altLang="en-US" b="0" dirty="0" err="1" smtClean="0"/>
                        <a:t>디렉토리의</a:t>
                      </a:r>
                      <a:r>
                        <a:rPr lang="ko-KR" altLang="en-US" b="0" dirty="0" smtClean="0"/>
                        <a:t> </a:t>
                      </a:r>
                      <a:r>
                        <a:rPr lang="ko-KR" altLang="en-US" b="0" dirty="0" err="1" smtClean="0"/>
                        <a:t>하위디렉토리까지</a:t>
                      </a:r>
                      <a:r>
                        <a:rPr lang="ko-KR" altLang="en-US" b="0" dirty="0" smtClean="0"/>
                        <a:t> 생성합니다</a:t>
                      </a:r>
                      <a:r>
                        <a:rPr lang="en-US" altLang="ko-KR" b="0" dirty="0" smtClean="0"/>
                        <a:t>.</a:t>
                      </a:r>
                      <a:endParaRPr lang="ko-KR" altLang="en-US" b="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0984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Review 1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주차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리눅스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명령어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410424"/>
              </p:ext>
            </p:extLst>
          </p:nvPr>
        </p:nvGraphicFramePr>
        <p:xfrm>
          <a:off x="555631" y="1213606"/>
          <a:ext cx="11244483" cy="5303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693"/>
                <a:gridCol w="1149939"/>
                <a:gridCol w="1898061"/>
                <a:gridCol w="7608790"/>
              </a:tblGrid>
              <a:tr h="4939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No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명령어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의미</a:t>
                      </a:r>
                      <a:r>
                        <a:rPr lang="en-US" altLang="ko-KR" b="0" dirty="0" smtClean="0"/>
                        <a:t> 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smtClean="0"/>
                        <a:t>활용예</a:t>
                      </a:r>
                    </a:p>
                  </a:txBody>
                  <a:tcPr anchor="ctr"/>
                </a:tc>
              </a:tr>
              <a:tr h="3172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4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 smtClean="0"/>
                        <a:t>cd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err="1" smtClean="0"/>
                        <a:t>디렉토리</a:t>
                      </a:r>
                      <a:r>
                        <a:rPr lang="ko-KR" altLang="en-US" b="0" baseline="0" dirty="0" smtClean="0"/>
                        <a:t> </a:t>
                      </a:r>
                      <a:r>
                        <a:rPr lang="ko-KR" altLang="en-US" b="0" dirty="0" smtClean="0"/>
                        <a:t>이동</a:t>
                      </a:r>
                      <a:endParaRPr lang="en-US" altLang="ko-KR" b="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smtClean="0"/>
                        <a:t>( change directory 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b="0" dirty="0" smtClean="0"/>
                        <a:t>$ cd .. : </a:t>
                      </a:r>
                      <a:r>
                        <a:rPr lang="ko-KR" altLang="en-US" sz="1800" b="0" dirty="0" smtClean="0"/>
                        <a:t>상위 </a:t>
                      </a:r>
                      <a:r>
                        <a:rPr lang="ko-KR" altLang="en-US" sz="1800" b="0" dirty="0" err="1" smtClean="0"/>
                        <a:t>디렉토리로</a:t>
                      </a:r>
                      <a:r>
                        <a:rPr lang="ko-KR" altLang="en-US" sz="1800" b="0" dirty="0" smtClean="0"/>
                        <a:t> 이동합니다</a:t>
                      </a:r>
                      <a:r>
                        <a:rPr lang="en-US" altLang="ko-KR" sz="1800" b="0" dirty="0" smtClean="0"/>
                        <a:t>. </a:t>
                      </a:r>
                    </a:p>
                    <a:p>
                      <a:pPr algn="l"/>
                      <a:r>
                        <a:rPr lang="en-US" altLang="ko-KR" sz="1800" b="0" dirty="0" smtClean="0"/>
                        <a:t>           ( ./ (</a:t>
                      </a:r>
                      <a:r>
                        <a:rPr lang="ko-KR" altLang="en-US" sz="1800" b="0" dirty="0" smtClean="0"/>
                        <a:t>현재 </a:t>
                      </a:r>
                      <a:r>
                        <a:rPr lang="ko-KR" altLang="en-US" sz="1800" b="0" dirty="0" err="1" smtClean="0"/>
                        <a:t>디렉토리</a:t>
                      </a:r>
                      <a:r>
                        <a:rPr lang="en-US" altLang="ko-KR" sz="1800" b="0" dirty="0" smtClean="0"/>
                        <a:t>) ../ (</a:t>
                      </a:r>
                      <a:r>
                        <a:rPr lang="ko-KR" altLang="en-US" sz="1800" b="0" dirty="0" smtClean="0"/>
                        <a:t>상위 </a:t>
                      </a:r>
                      <a:r>
                        <a:rPr lang="ko-KR" altLang="en-US" sz="1800" b="0" dirty="0" err="1" smtClean="0"/>
                        <a:t>디렉토리</a:t>
                      </a:r>
                      <a:r>
                        <a:rPr lang="en-US" altLang="ko-KR" sz="1800" b="0" dirty="0" smtClean="0"/>
                        <a:t>))</a:t>
                      </a:r>
                    </a:p>
                    <a:p>
                      <a:pPr algn="l"/>
                      <a:endParaRPr lang="en-US" altLang="ko-KR" sz="1800" b="0" dirty="0" smtClean="0"/>
                    </a:p>
                    <a:p>
                      <a:pPr algn="l"/>
                      <a:r>
                        <a:rPr lang="en-US" altLang="ko-KR" sz="1800" b="0" dirty="0" smtClean="0"/>
                        <a:t>$ cd /  : </a:t>
                      </a:r>
                      <a:r>
                        <a:rPr lang="ko-KR" altLang="en-US" sz="1800" b="0" dirty="0" err="1" smtClean="0"/>
                        <a:t>리눅스</a:t>
                      </a:r>
                      <a:r>
                        <a:rPr lang="ko-KR" altLang="en-US" sz="1800" b="0" dirty="0" smtClean="0"/>
                        <a:t> 시스템 </a:t>
                      </a:r>
                      <a:r>
                        <a:rPr lang="ko-KR" altLang="en-US" sz="1800" b="0" dirty="0" err="1" smtClean="0"/>
                        <a:t>최상단</a:t>
                      </a:r>
                      <a:r>
                        <a:rPr lang="ko-KR" altLang="en-US" sz="1800" b="0" dirty="0" smtClean="0"/>
                        <a:t> </a:t>
                      </a:r>
                      <a:r>
                        <a:rPr lang="ko-KR" altLang="en-US" sz="1800" b="0" dirty="0" err="1" smtClean="0"/>
                        <a:t>리렉토리</a:t>
                      </a:r>
                      <a:r>
                        <a:rPr lang="ko-KR" altLang="en-US" sz="1800" b="0" dirty="0" smtClean="0"/>
                        <a:t> 이동</a:t>
                      </a:r>
                    </a:p>
                    <a:p>
                      <a:pPr algn="l"/>
                      <a:endParaRPr lang="ko-KR" altLang="en-US" sz="1800" b="0" dirty="0" smtClean="0"/>
                    </a:p>
                    <a:p>
                      <a:pPr algn="l"/>
                      <a:r>
                        <a:rPr lang="en-US" altLang="ko-KR" sz="1800" b="0" dirty="0" smtClean="0"/>
                        <a:t>$ cd ~ : </a:t>
                      </a:r>
                      <a:r>
                        <a:rPr lang="ko-KR" altLang="en-US" sz="1800" b="0" dirty="0" smtClean="0"/>
                        <a:t>어느 곳에든지 </a:t>
                      </a:r>
                      <a:r>
                        <a:rPr lang="ko-KR" altLang="en-US" sz="1800" b="0" dirty="0" err="1" smtClean="0"/>
                        <a:t>홈디렉토리로</a:t>
                      </a:r>
                      <a:r>
                        <a:rPr lang="en-US" altLang="ko-KR" sz="1800" b="0" dirty="0" smtClean="0"/>
                        <a:t>(/home/</a:t>
                      </a:r>
                      <a:r>
                        <a:rPr lang="en-US" altLang="ko-KR" sz="1800" b="0" dirty="0" err="1" smtClean="0"/>
                        <a:t>my_id</a:t>
                      </a:r>
                      <a:r>
                        <a:rPr lang="en-US" altLang="ko-KR" sz="1800" b="0" dirty="0" smtClean="0"/>
                        <a:t>) </a:t>
                      </a:r>
                      <a:r>
                        <a:rPr lang="ko-KR" altLang="en-US" sz="1800" b="0" dirty="0" smtClean="0"/>
                        <a:t>바로 이동합니다</a:t>
                      </a:r>
                      <a:r>
                        <a:rPr lang="en-US" altLang="ko-KR" sz="1800" b="0" dirty="0" smtClean="0"/>
                        <a:t>.</a:t>
                      </a:r>
                    </a:p>
                    <a:p>
                      <a:pPr algn="l"/>
                      <a:endParaRPr lang="en-US" altLang="ko-KR" sz="1800" b="0" dirty="0" smtClean="0"/>
                    </a:p>
                    <a:p>
                      <a:pPr algn="l"/>
                      <a:r>
                        <a:rPr lang="en-US" altLang="ko-KR" sz="1800" b="0" dirty="0" smtClean="0"/>
                        <a:t>$ cd </a:t>
                      </a:r>
                      <a:r>
                        <a:rPr lang="en-US" altLang="ko-KR" sz="1800" b="0" dirty="0" err="1" smtClean="0"/>
                        <a:t>dir_a</a:t>
                      </a:r>
                      <a:r>
                        <a:rPr lang="en-US" altLang="ko-KR" sz="1800" b="0" dirty="0" smtClean="0"/>
                        <a:t> : </a:t>
                      </a:r>
                      <a:r>
                        <a:rPr lang="en-US" altLang="ko-KR" sz="1800" b="0" dirty="0" err="1" smtClean="0"/>
                        <a:t>dir_a</a:t>
                      </a:r>
                      <a:r>
                        <a:rPr lang="en-US" altLang="ko-KR" sz="1800" b="0" dirty="0" smtClean="0"/>
                        <a:t> </a:t>
                      </a:r>
                      <a:r>
                        <a:rPr lang="ko-KR" altLang="en-US" sz="1800" b="0" dirty="0" smtClean="0"/>
                        <a:t>로 이동할 경우 사용합니다</a:t>
                      </a:r>
                      <a:r>
                        <a:rPr lang="en-US" altLang="ko-KR" sz="1800" b="0" dirty="0" smtClean="0"/>
                        <a:t>.</a:t>
                      </a:r>
                      <a:endParaRPr lang="en-US" altLang="ko-KR" sz="1800" b="0" dirty="0"/>
                    </a:p>
                  </a:txBody>
                  <a:tcPr anchor="ctr"/>
                </a:tc>
              </a:tr>
              <a:tr h="16372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5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 err="1" smtClean="0"/>
                        <a:t>ls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파일목록을 조회하는 명령어</a:t>
                      </a:r>
                      <a:endParaRPr lang="en-US" altLang="ko-KR" b="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smtClean="0"/>
                        <a:t>(list segments)</a:t>
                      </a:r>
                      <a:endParaRPr lang="ko-KR" altLang="en-US" sz="1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smtClean="0"/>
                        <a:t>$ </a:t>
                      </a:r>
                      <a:r>
                        <a:rPr lang="en-US" altLang="ko-KR" sz="1800" b="0" dirty="0" err="1" smtClean="0"/>
                        <a:t>ls</a:t>
                      </a:r>
                      <a:r>
                        <a:rPr lang="en-US" altLang="ko-KR" sz="1800" b="0" dirty="0" smtClean="0"/>
                        <a:t> -l : </a:t>
                      </a:r>
                      <a:r>
                        <a:rPr lang="ko-KR" altLang="en-US" sz="1800" b="0" dirty="0" smtClean="0"/>
                        <a:t>파일들의 상세정보를 나타냅니다</a:t>
                      </a:r>
                      <a:r>
                        <a:rPr lang="en-US" altLang="ko-KR" sz="1800" b="0" dirty="0" smtClean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smtClean="0"/>
                        <a:t>$ </a:t>
                      </a:r>
                      <a:r>
                        <a:rPr lang="en-US" altLang="ko-KR" sz="1800" b="0" dirty="0" err="1" smtClean="0"/>
                        <a:t>ls</a:t>
                      </a:r>
                      <a:r>
                        <a:rPr lang="en-US" altLang="ko-KR" sz="1800" b="0" dirty="0" smtClean="0"/>
                        <a:t> -a : </a:t>
                      </a:r>
                      <a:r>
                        <a:rPr lang="ko-KR" altLang="en-US" sz="1800" b="0" dirty="0" smtClean="0"/>
                        <a:t>숨어있는 파일들도 표시합니다</a:t>
                      </a:r>
                      <a:r>
                        <a:rPr lang="en-US" altLang="ko-KR" sz="1800" b="0" dirty="0" smtClean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smtClean="0"/>
                        <a:t>ex) </a:t>
                      </a:r>
                      <a:r>
                        <a:rPr lang="en-US" altLang="ko-KR" sz="1800" b="0" dirty="0" err="1" smtClean="0"/>
                        <a:t>ls</a:t>
                      </a:r>
                      <a:r>
                        <a:rPr lang="en-US" altLang="ko-KR" sz="1800" b="0" dirty="0" smtClean="0"/>
                        <a:t> -al : </a:t>
                      </a:r>
                      <a:r>
                        <a:rPr lang="ko-KR" altLang="en-US" sz="1800" b="0" dirty="0" smtClean="0"/>
                        <a:t>파일들의 상세정보를 나타내며</a:t>
                      </a:r>
                      <a:r>
                        <a:rPr lang="en-US" altLang="ko-KR" sz="1800" b="0" dirty="0" smtClean="0"/>
                        <a:t>, </a:t>
                      </a:r>
                      <a:r>
                        <a:rPr lang="ko-KR" altLang="en-US" sz="1800" b="0" dirty="0" smtClean="0"/>
                        <a:t>숨어 있는 것도 표시합니다</a:t>
                      </a:r>
                      <a:r>
                        <a:rPr lang="en-US" altLang="ko-KR" sz="1800" b="0" dirty="0" smtClean="0"/>
                        <a:t>.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5067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0703085"/>
              </p:ext>
            </p:extLst>
          </p:nvPr>
        </p:nvGraphicFramePr>
        <p:xfrm>
          <a:off x="454031" y="1213607"/>
          <a:ext cx="11375108" cy="472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344"/>
                <a:gridCol w="1174693"/>
                <a:gridCol w="1938919"/>
                <a:gridCol w="7661152"/>
              </a:tblGrid>
              <a:tr h="6546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No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명령어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의미</a:t>
                      </a:r>
                      <a:r>
                        <a:rPr lang="en-US" altLang="ko-KR" b="0" dirty="0" smtClean="0"/>
                        <a:t> 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smtClean="0"/>
                        <a:t>활용예</a:t>
                      </a:r>
                    </a:p>
                  </a:txBody>
                  <a:tcPr anchor="ctr"/>
                </a:tc>
              </a:tr>
              <a:tr h="29381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6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 err="1" smtClean="0"/>
                        <a:t>wget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/>
                        <a:t>웹 상의 파일 </a:t>
                      </a:r>
                      <a:endParaRPr lang="en-US" altLang="ko-KR" sz="1800" b="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/>
                        <a:t>다운로드</a:t>
                      </a:r>
                      <a:endParaRPr lang="en-US" altLang="ko-KR" sz="1800" b="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 smtClean="0"/>
                        <a:t>(Web Get)</a:t>
                      </a:r>
                      <a:endParaRPr lang="ko-KR" altLang="en-US" sz="18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 smtClean="0"/>
                        <a:t>$ </a:t>
                      </a:r>
                      <a:r>
                        <a:rPr lang="en-US" altLang="ko-KR" b="0" dirty="0" err="1" smtClean="0"/>
                        <a:t>wget</a:t>
                      </a:r>
                      <a:r>
                        <a:rPr lang="en-US" altLang="ko-KR" b="0" dirty="0" smtClean="0"/>
                        <a:t> DOWNLOAD-URL</a:t>
                      </a:r>
                    </a:p>
                    <a:p>
                      <a:pPr algn="l" latinLnBrk="1"/>
                      <a:endParaRPr lang="en-US" altLang="ko-KR" b="0" dirty="0" smtClean="0"/>
                    </a:p>
                    <a:p>
                      <a:pPr algn="l" latinLnBrk="1"/>
                      <a:endParaRPr lang="en-US" altLang="ko-KR" b="0" dirty="0" smtClean="0"/>
                    </a:p>
                    <a:p>
                      <a:pPr algn="l" latinLnBrk="1"/>
                      <a:r>
                        <a:rPr lang="en-US" altLang="ko-KR" b="0" dirty="0" smtClean="0"/>
                        <a:t>ex) </a:t>
                      </a:r>
                    </a:p>
                    <a:p>
                      <a:pPr algn="l" latinLnBrk="1"/>
                      <a:r>
                        <a:rPr lang="en-US" altLang="ko-KR" sz="1600" b="0" dirty="0" err="1" smtClean="0"/>
                        <a:t>wget</a:t>
                      </a:r>
                      <a:r>
                        <a:rPr lang="en-US" altLang="ko-KR" sz="1600" b="0" baseline="0" dirty="0" smtClean="0"/>
                        <a:t> </a:t>
                      </a:r>
                      <a:r>
                        <a:rPr lang="en-US" altLang="ko-KR" sz="1600" b="0" dirty="0" smtClean="0">
                          <a:hlinkClick r:id="rId2"/>
                        </a:rPr>
                        <a:t>https://raw.githubusercontent.com/moebs/python_lab/master/ch01/hello.c</a:t>
                      </a:r>
                      <a:endParaRPr lang="ko-KR" altLang="en-US" sz="1600" b="0" dirty="0"/>
                    </a:p>
                  </a:txBody>
                  <a:tcPr anchor="ctr"/>
                </a:tc>
              </a:tr>
              <a:tr h="11299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7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 smtClean="0"/>
                        <a:t>clear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터미널 화면 </a:t>
                      </a:r>
                      <a:endParaRPr lang="en-US" altLang="ko-KR" b="0" dirty="0" smtClean="0"/>
                    </a:p>
                    <a:p>
                      <a:pPr algn="ctr" latinLnBrk="1"/>
                      <a:r>
                        <a:rPr lang="ko-KR" altLang="en-US" b="0" dirty="0" smtClean="0"/>
                        <a:t>지움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0" dirty="0" smtClean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Review 1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주차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리눅스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명령어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801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Review 1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주차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리눅스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명령어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808736"/>
              </p:ext>
            </p:extLst>
          </p:nvPr>
        </p:nvGraphicFramePr>
        <p:xfrm>
          <a:off x="454031" y="1213607"/>
          <a:ext cx="11375108" cy="50710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344"/>
                <a:gridCol w="1174693"/>
                <a:gridCol w="1938919"/>
                <a:gridCol w="7661152"/>
              </a:tblGrid>
              <a:tr h="764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No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명령어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의미</a:t>
                      </a:r>
                      <a:r>
                        <a:rPr lang="en-US" altLang="ko-KR" b="0" dirty="0" smtClean="0"/>
                        <a:t> 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smtClean="0"/>
                        <a:t>활용예</a:t>
                      </a:r>
                    </a:p>
                  </a:txBody>
                  <a:tcPr anchor="ctr"/>
                </a:tc>
              </a:tr>
              <a:tr h="22767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8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 smtClean="0"/>
                        <a:t>cat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/>
                        <a:t>파일의 내용을 화면에 출력하거나 파일을 만드는 명령어</a:t>
                      </a:r>
                      <a:endParaRPr lang="en-US" altLang="ko-KR" sz="1800" b="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smtClean="0"/>
                        <a:t>(</a:t>
                      </a:r>
                      <a:r>
                        <a:rPr lang="en-US" altLang="ko-KR" sz="1800" b="0" dirty="0" err="1" smtClean="0"/>
                        <a:t>catenate</a:t>
                      </a:r>
                      <a:r>
                        <a:rPr lang="en-US" altLang="ko-KR" sz="1800" b="0" dirty="0" smtClean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 smtClean="0"/>
                        <a:t>ex) $ cat </a:t>
                      </a:r>
                      <a:r>
                        <a:rPr lang="en-US" altLang="ko-KR" sz="1800" b="0" dirty="0" err="1" smtClean="0"/>
                        <a:t>hello.c</a:t>
                      </a:r>
                      <a:r>
                        <a:rPr lang="en-US" altLang="ko-KR" sz="1800" b="0" dirty="0" smtClean="0"/>
                        <a:t> : </a:t>
                      </a:r>
                      <a:r>
                        <a:rPr lang="en-US" altLang="ko-KR" sz="1800" b="0" dirty="0" err="1" smtClean="0"/>
                        <a:t>hello.c</a:t>
                      </a:r>
                      <a:r>
                        <a:rPr lang="en-US" altLang="ko-KR" sz="1800" b="0" dirty="0" smtClean="0"/>
                        <a:t> </a:t>
                      </a:r>
                      <a:r>
                        <a:rPr lang="ko-KR" altLang="en-US" sz="1800" b="0" dirty="0" smtClean="0"/>
                        <a:t>의 내용을 출력합니다</a:t>
                      </a:r>
                      <a:r>
                        <a:rPr lang="en-US" altLang="ko-KR" sz="1800" b="0" dirty="0" smtClean="0"/>
                        <a:t>.</a:t>
                      </a:r>
                    </a:p>
                    <a:p>
                      <a:pPr algn="l" latinLnBrk="1"/>
                      <a:r>
                        <a:rPr lang="en-US" altLang="ko-KR" sz="1800" b="0" dirty="0" smtClean="0"/>
                        <a:t>      </a:t>
                      </a:r>
                    </a:p>
                    <a:p>
                      <a:pPr algn="l" latinLnBrk="1"/>
                      <a:r>
                        <a:rPr lang="en-US" altLang="ko-KR" sz="1800" b="0" dirty="0" smtClean="0"/>
                        <a:t>tip) cat he</a:t>
                      </a:r>
                      <a:r>
                        <a:rPr lang="en-US" altLang="ko-KR" sz="1800" b="0" baseline="0" dirty="0" smtClean="0"/>
                        <a:t> + </a:t>
                      </a:r>
                      <a:r>
                        <a:rPr lang="en-US" altLang="ko-KR" sz="1800" b="0" dirty="0" smtClean="0"/>
                        <a:t>tab-key (</a:t>
                      </a:r>
                      <a:r>
                        <a:rPr lang="ko-KR" altLang="en-US" sz="1800" b="0" dirty="0" smtClean="0"/>
                        <a:t>터미널 사용시 </a:t>
                      </a:r>
                      <a:r>
                        <a:rPr lang="en-US" altLang="ko-KR" sz="1800" b="0" dirty="0" smtClean="0"/>
                        <a:t>tab-key </a:t>
                      </a:r>
                      <a:r>
                        <a:rPr lang="ko-KR" altLang="en-US" sz="1800" b="0" dirty="0" smtClean="0"/>
                        <a:t>자동 완성 기능</a:t>
                      </a:r>
                      <a:r>
                        <a:rPr lang="en-US" altLang="ko-KR" sz="1800" b="0" dirty="0" smtClean="0"/>
                        <a:t>)</a:t>
                      </a:r>
                      <a:endParaRPr lang="ko-KR" altLang="en-US" sz="1800" b="0" dirty="0"/>
                    </a:p>
                  </a:txBody>
                  <a:tcPr anchor="ctr"/>
                </a:tc>
              </a:tr>
              <a:tr h="20295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9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 err="1" smtClean="0"/>
                        <a:t>nano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Text</a:t>
                      </a:r>
                      <a:r>
                        <a:rPr lang="en-US" altLang="ko-KR" b="0" baseline="0" dirty="0" smtClean="0"/>
                        <a:t> </a:t>
                      </a:r>
                      <a:r>
                        <a:rPr lang="ko-KR" altLang="en-US" b="0" baseline="0" dirty="0" smtClean="0"/>
                        <a:t>문서 편집기</a:t>
                      </a:r>
                      <a:endParaRPr lang="en-US" altLang="ko-KR" b="0" baseline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 smtClean="0"/>
                        <a:t>$ </a:t>
                      </a:r>
                      <a:r>
                        <a:rPr lang="en-US" altLang="ko-KR" sz="1800" b="0" dirty="0" err="1" smtClean="0"/>
                        <a:t>nano</a:t>
                      </a:r>
                      <a:r>
                        <a:rPr lang="en-US" altLang="ko-KR" sz="1800" b="0" dirty="0" smtClean="0"/>
                        <a:t> hello.py         </a:t>
                      </a:r>
                    </a:p>
                    <a:p>
                      <a:pPr algn="l" latinLnBrk="1"/>
                      <a:endParaRPr lang="en-US" altLang="ko-KR" sz="1800" b="0" dirty="0" smtClean="0"/>
                    </a:p>
                    <a:p>
                      <a:pPr algn="l" latinLnBrk="1"/>
                      <a:r>
                        <a:rPr lang="en-US" altLang="ko-KR" sz="1800" b="0" dirty="0" smtClean="0"/>
                        <a:t>	</a:t>
                      </a:r>
                    </a:p>
                    <a:p>
                      <a:pPr algn="l" latinLnBrk="1"/>
                      <a:r>
                        <a:rPr lang="en-US" altLang="ko-KR" sz="1800" b="0" dirty="0" smtClean="0"/>
                        <a:t>print('hello python')</a:t>
                      </a:r>
                      <a:endParaRPr lang="ko-KR" altLang="en-US" sz="1800" b="0" dirty="0" smtClean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2980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Review 1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주차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리눅스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명령어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329444"/>
              </p:ext>
            </p:extLst>
          </p:nvPr>
        </p:nvGraphicFramePr>
        <p:xfrm>
          <a:off x="265349" y="1053953"/>
          <a:ext cx="11723452" cy="5619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344"/>
                <a:gridCol w="1174693"/>
                <a:gridCol w="1938919"/>
                <a:gridCol w="8009496"/>
              </a:tblGrid>
              <a:tr h="4990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No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명령어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의미</a:t>
                      </a:r>
                      <a:r>
                        <a:rPr lang="en-US" altLang="ko-KR" b="0" dirty="0" smtClean="0"/>
                        <a:t> 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smtClean="0"/>
                        <a:t>활용예</a:t>
                      </a:r>
                    </a:p>
                  </a:txBody>
                  <a:tcPr anchor="ctr"/>
                </a:tc>
              </a:tr>
              <a:tr h="22767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10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 err="1" smtClean="0"/>
                        <a:t>cp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/>
                        <a:t>파일</a:t>
                      </a:r>
                      <a:r>
                        <a:rPr lang="ko-KR" altLang="en-US" sz="1800" b="0" baseline="0" dirty="0" smtClean="0"/>
                        <a:t> 복사</a:t>
                      </a:r>
                      <a:endParaRPr lang="en-US" altLang="ko-KR" sz="1800" b="0" baseline="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baseline="0" dirty="0" smtClean="0"/>
                        <a:t>(copy)</a:t>
                      </a:r>
                      <a:endParaRPr lang="ko-KR" altLang="en-US" sz="18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 smtClean="0"/>
                        <a:t>$ </a:t>
                      </a:r>
                      <a:r>
                        <a:rPr lang="en-US" altLang="ko-KR" sz="1800" b="0" dirty="0" err="1" smtClean="0"/>
                        <a:t>pwd</a:t>
                      </a:r>
                      <a:endParaRPr lang="en-US" altLang="ko-KR" sz="1800" b="0" dirty="0" smtClean="0"/>
                    </a:p>
                    <a:p>
                      <a:pPr algn="l" latinLnBrk="1"/>
                      <a:r>
                        <a:rPr lang="en-US" altLang="ko-KR" sz="1800" b="0" dirty="0" smtClean="0"/>
                        <a:t>$ </a:t>
                      </a:r>
                      <a:r>
                        <a:rPr lang="en-US" altLang="ko-KR" sz="1800" b="0" dirty="0" err="1" smtClean="0"/>
                        <a:t>cp</a:t>
                      </a:r>
                      <a:r>
                        <a:rPr lang="en-US" altLang="ko-KR" sz="1800" b="0" dirty="0" smtClean="0"/>
                        <a:t> hello.py  test.py : hello.py </a:t>
                      </a:r>
                      <a:r>
                        <a:rPr lang="ko-KR" altLang="en-US" sz="1800" b="0" dirty="0" smtClean="0"/>
                        <a:t>을 </a:t>
                      </a:r>
                      <a:r>
                        <a:rPr lang="en-US" altLang="ko-KR" sz="1800" b="0" dirty="0" smtClean="0"/>
                        <a:t>test.py </a:t>
                      </a:r>
                      <a:r>
                        <a:rPr lang="ko-KR" altLang="en-US" sz="1800" b="0" dirty="0" smtClean="0"/>
                        <a:t>이라는 이름으로 복사합니다</a:t>
                      </a:r>
                      <a:r>
                        <a:rPr lang="en-US" altLang="ko-KR" sz="1800" b="0" dirty="0" smtClean="0"/>
                        <a:t>.</a:t>
                      </a:r>
                    </a:p>
                    <a:p>
                      <a:pPr algn="l" latinLnBrk="1"/>
                      <a:endParaRPr lang="en-US" altLang="ko-KR" sz="1800" b="0" dirty="0" smtClean="0"/>
                    </a:p>
                    <a:p>
                      <a:pPr algn="l" latinLnBrk="1"/>
                      <a:r>
                        <a:rPr lang="en-US" altLang="ko-KR" sz="1800" b="0" dirty="0" smtClean="0"/>
                        <a:t>$ </a:t>
                      </a:r>
                      <a:r>
                        <a:rPr lang="en-US" altLang="ko-KR" sz="1800" b="0" dirty="0" err="1" smtClean="0"/>
                        <a:t>ls</a:t>
                      </a:r>
                      <a:endParaRPr lang="en-US" altLang="ko-KR" sz="1800" b="0" dirty="0" smtClean="0"/>
                    </a:p>
                    <a:p>
                      <a:pPr algn="l" latinLnBrk="1"/>
                      <a:endParaRPr lang="en-US" altLang="ko-KR" sz="1800" b="0" dirty="0" smtClean="0"/>
                    </a:p>
                    <a:p>
                      <a:pPr algn="l" latinLnBrk="1"/>
                      <a:r>
                        <a:rPr lang="en-US" altLang="ko-KR" sz="1800" b="0" dirty="0" smtClean="0"/>
                        <a:t>$ </a:t>
                      </a:r>
                      <a:r>
                        <a:rPr lang="en-US" altLang="ko-KR" sz="1800" b="0" dirty="0" err="1" smtClean="0"/>
                        <a:t>cp</a:t>
                      </a:r>
                      <a:r>
                        <a:rPr lang="en-US" altLang="ko-KR" sz="1800" b="0" dirty="0" smtClean="0"/>
                        <a:t> *.</a:t>
                      </a:r>
                      <a:r>
                        <a:rPr lang="en-US" altLang="ko-KR" sz="1800" b="0" dirty="0" err="1" smtClean="0"/>
                        <a:t>py</a:t>
                      </a:r>
                      <a:r>
                        <a:rPr lang="en-US" altLang="ko-KR" sz="1800" b="0" dirty="0" smtClean="0"/>
                        <a:t>  ./</a:t>
                      </a:r>
                      <a:r>
                        <a:rPr lang="en-US" altLang="ko-KR" sz="1800" b="0" dirty="0" err="1" smtClean="0"/>
                        <a:t>dir_a</a:t>
                      </a:r>
                      <a:r>
                        <a:rPr lang="en-US" altLang="ko-KR" sz="1800" b="0" dirty="0" smtClean="0"/>
                        <a:t>  : </a:t>
                      </a:r>
                      <a:r>
                        <a:rPr lang="en-US" altLang="ko-KR" sz="1800" b="0" dirty="0" err="1" smtClean="0"/>
                        <a:t>py</a:t>
                      </a:r>
                      <a:r>
                        <a:rPr lang="en-US" altLang="ko-KR" sz="1800" b="0" dirty="0" smtClean="0"/>
                        <a:t> (</a:t>
                      </a:r>
                      <a:r>
                        <a:rPr lang="ko-KR" altLang="en-US" sz="1800" b="0" dirty="0" err="1" smtClean="0"/>
                        <a:t>파이썬</a:t>
                      </a:r>
                      <a:r>
                        <a:rPr lang="ko-KR" altLang="en-US" sz="1800" b="0" dirty="0" smtClean="0"/>
                        <a:t> </a:t>
                      </a:r>
                      <a:r>
                        <a:rPr lang="ko-KR" altLang="en-US" sz="1800" b="0" dirty="0" err="1" smtClean="0"/>
                        <a:t>확장자</a:t>
                      </a:r>
                      <a:r>
                        <a:rPr lang="en-US" altLang="ko-KR" sz="1800" b="0" dirty="0" smtClean="0"/>
                        <a:t>) </a:t>
                      </a:r>
                      <a:r>
                        <a:rPr lang="ko-KR" altLang="en-US" sz="1800" b="0" dirty="0" smtClean="0"/>
                        <a:t>를 갖는 </a:t>
                      </a:r>
                      <a:r>
                        <a:rPr lang="ko-KR" altLang="en-US" sz="1800" b="0" dirty="0" err="1" smtClean="0"/>
                        <a:t>화일</a:t>
                      </a:r>
                      <a:r>
                        <a:rPr lang="ko-KR" altLang="en-US" sz="1800" b="0" dirty="0" smtClean="0"/>
                        <a:t> </a:t>
                      </a:r>
                      <a:r>
                        <a:rPr lang="en-US" altLang="ko-KR" sz="1800" b="0" dirty="0" err="1" smtClean="0"/>
                        <a:t>dir_b</a:t>
                      </a:r>
                      <a:r>
                        <a:rPr lang="en-US" altLang="ko-KR" sz="1800" b="0" dirty="0" smtClean="0"/>
                        <a:t> </a:t>
                      </a:r>
                      <a:r>
                        <a:rPr lang="ko-KR" altLang="en-US" sz="1800" b="0" dirty="0" err="1" smtClean="0"/>
                        <a:t>리렉토리로</a:t>
                      </a:r>
                      <a:r>
                        <a:rPr lang="ko-KR" altLang="en-US" sz="1800" b="0" dirty="0" smtClean="0"/>
                        <a:t> 복사</a:t>
                      </a:r>
                    </a:p>
                    <a:p>
                      <a:pPr algn="l" latinLnBrk="1"/>
                      <a:endParaRPr lang="ko-KR" altLang="en-US" sz="1800" b="0" dirty="0" smtClean="0"/>
                    </a:p>
                    <a:p>
                      <a:pPr algn="l" latinLnBrk="1"/>
                      <a:r>
                        <a:rPr lang="en-US" altLang="ko-KR" sz="1800" b="0" dirty="0" smtClean="0"/>
                        <a:t>$ </a:t>
                      </a:r>
                      <a:r>
                        <a:rPr lang="en-US" altLang="ko-KR" sz="1800" b="0" dirty="0" err="1" smtClean="0"/>
                        <a:t>cp</a:t>
                      </a:r>
                      <a:r>
                        <a:rPr lang="en-US" altLang="ko-KR" sz="1800" b="0" dirty="0" smtClean="0"/>
                        <a:t> he*  ./</a:t>
                      </a:r>
                      <a:r>
                        <a:rPr lang="en-US" altLang="ko-KR" sz="1800" b="0" dirty="0" err="1" smtClean="0"/>
                        <a:t>dir_a</a:t>
                      </a:r>
                      <a:endParaRPr lang="en-US" altLang="ko-KR" sz="1800" b="0" dirty="0" smtClean="0"/>
                    </a:p>
                    <a:p>
                      <a:pPr algn="l" latinLnBrk="1"/>
                      <a:endParaRPr lang="en-US" altLang="ko-KR" sz="1800" b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smtClean="0"/>
                        <a:t>$ </a:t>
                      </a:r>
                      <a:r>
                        <a:rPr lang="en-US" altLang="ko-KR" sz="1800" b="0" dirty="0" err="1" smtClean="0"/>
                        <a:t>cp</a:t>
                      </a:r>
                      <a:r>
                        <a:rPr lang="en-US" altLang="ko-KR" sz="1800" b="0" dirty="0" smtClean="0"/>
                        <a:t> *.*  ./</a:t>
                      </a:r>
                      <a:r>
                        <a:rPr lang="en-US" altLang="ko-KR" sz="1800" b="0" dirty="0" err="1" smtClean="0"/>
                        <a:t>dir_a</a:t>
                      </a:r>
                      <a:r>
                        <a:rPr lang="en-US" altLang="ko-KR" sz="1800" b="0" dirty="0" smtClean="0"/>
                        <a:t>   : </a:t>
                      </a:r>
                      <a:r>
                        <a:rPr lang="ko-KR" altLang="en-US" sz="1800" b="0" dirty="0" smtClean="0"/>
                        <a:t>현재 </a:t>
                      </a:r>
                      <a:r>
                        <a:rPr lang="ko-KR" altLang="en-US" sz="1800" b="0" dirty="0" err="1" smtClean="0"/>
                        <a:t>디렉토리</a:t>
                      </a:r>
                      <a:r>
                        <a:rPr lang="ko-KR" altLang="en-US" sz="1800" b="0" dirty="0" smtClean="0"/>
                        <a:t> 모든 </a:t>
                      </a:r>
                      <a:r>
                        <a:rPr lang="ko-KR" altLang="en-US" sz="1800" b="0" dirty="0" err="1" smtClean="0"/>
                        <a:t>화일을</a:t>
                      </a:r>
                      <a:r>
                        <a:rPr lang="ko-KR" altLang="en-US" sz="1800" b="0" dirty="0" smtClean="0"/>
                        <a:t> </a:t>
                      </a:r>
                      <a:r>
                        <a:rPr lang="en-US" altLang="ko-KR" sz="1800" b="0" dirty="0" err="1" smtClean="0"/>
                        <a:t>dir_a</a:t>
                      </a:r>
                      <a:r>
                        <a:rPr lang="en-US" altLang="ko-KR" sz="1800" b="0" dirty="0" smtClean="0"/>
                        <a:t> </a:t>
                      </a:r>
                      <a:r>
                        <a:rPr lang="ko-KR" altLang="en-US" sz="1800" b="0" dirty="0" err="1" smtClean="0"/>
                        <a:t>리렉토리로</a:t>
                      </a:r>
                      <a:r>
                        <a:rPr lang="ko-KR" altLang="en-US" sz="1800" b="0" dirty="0" smtClean="0"/>
                        <a:t> 복사</a:t>
                      </a:r>
                    </a:p>
                  </a:txBody>
                  <a:tcPr anchor="ctr"/>
                </a:tc>
              </a:tr>
              <a:tr h="20295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11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 smtClean="0"/>
                        <a:t>mv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baseline="0" dirty="0" smtClean="0"/>
                        <a:t>파일 이동</a:t>
                      </a:r>
                      <a:r>
                        <a:rPr lang="en-US" altLang="ko-KR" b="0" baseline="0" dirty="0" smtClean="0"/>
                        <a:t>(move)</a:t>
                      </a:r>
                      <a:r>
                        <a:rPr lang="ko-KR" altLang="en-US" b="0" baseline="0" dirty="0" smtClean="0"/>
                        <a:t> </a:t>
                      </a:r>
                      <a:r>
                        <a:rPr lang="en-US" altLang="ko-KR" b="0" baseline="0" dirty="0" smtClean="0"/>
                        <a:t>/</a:t>
                      </a:r>
                    </a:p>
                    <a:p>
                      <a:pPr algn="ctr" latinLnBrk="1"/>
                      <a:r>
                        <a:rPr lang="ko-KR" altLang="en-US" b="0" baseline="0" dirty="0" smtClean="0"/>
                        <a:t>파일명 변경</a:t>
                      </a:r>
                      <a:r>
                        <a:rPr lang="en-US" altLang="ko-KR" b="0" baseline="0" dirty="0" smtClean="0"/>
                        <a:t>(rename)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 smtClean="0"/>
                        <a:t>mv </a:t>
                      </a:r>
                      <a:r>
                        <a:rPr lang="ko-KR" altLang="en-US" sz="1800" b="0" dirty="0" smtClean="0"/>
                        <a:t>는 파일을 이동하는 명령어 입니다</a:t>
                      </a:r>
                      <a:r>
                        <a:rPr lang="en-US" altLang="ko-KR" sz="1800" b="0" dirty="0" smtClean="0"/>
                        <a:t>. </a:t>
                      </a:r>
                    </a:p>
                    <a:p>
                      <a:pPr algn="l" latinLnBrk="1"/>
                      <a:r>
                        <a:rPr lang="en-US" altLang="ko-KR" sz="1800" b="0" dirty="0" err="1" smtClean="0"/>
                        <a:t>cp</a:t>
                      </a:r>
                      <a:r>
                        <a:rPr lang="en-US" altLang="ko-KR" sz="1800" b="0" dirty="0" smtClean="0"/>
                        <a:t> </a:t>
                      </a:r>
                      <a:r>
                        <a:rPr lang="ko-KR" altLang="en-US" sz="1800" b="0" dirty="0" smtClean="0"/>
                        <a:t>와 비슷하지만 다른 점은 </a:t>
                      </a:r>
                      <a:r>
                        <a:rPr lang="en-US" altLang="ko-KR" sz="1800" b="0" dirty="0" err="1" smtClean="0"/>
                        <a:t>cp</a:t>
                      </a:r>
                      <a:r>
                        <a:rPr lang="en-US" altLang="ko-KR" sz="1800" b="0" dirty="0" smtClean="0"/>
                        <a:t> </a:t>
                      </a:r>
                      <a:r>
                        <a:rPr lang="ko-KR" altLang="en-US" sz="1800" b="0" dirty="0" smtClean="0"/>
                        <a:t>는 파일을 복사하여 원본 파일이 남아있지만 </a:t>
                      </a:r>
                      <a:r>
                        <a:rPr lang="en-US" altLang="ko-KR" sz="1800" b="0" dirty="0" smtClean="0"/>
                        <a:t>mv </a:t>
                      </a:r>
                      <a:r>
                        <a:rPr lang="ko-KR" altLang="en-US" sz="1800" b="0" dirty="0" smtClean="0"/>
                        <a:t>는 원본 파일이 남지 않는다는 점입니다</a:t>
                      </a:r>
                      <a:r>
                        <a:rPr lang="en-US" altLang="ko-KR" sz="1800" b="0" dirty="0" smtClean="0"/>
                        <a:t>. </a:t>
                      </a:r>
                    </a:p>
                    <a:p>
                      <a:pPr algn="l" latinLnBrk="1"/>
                      <a:r>
                        <a:rPr lang="en-US" altLang="ko-KR" sz="1800" b="0" dirty="0" smtClean="0"/>
                        <a:t>$ cd ./</a:t>
                      </a:r>
                      <a:r>
                        <a:rPr lang="en-US" altLang="ko-KR" sz="1800" b="0" dirty="0" err="1" smtClean="0"/>
                        <a:t>dir_a</a:t>
                      </a:r>
                      <a:endParaRPr lang="en-US" altLang="ko-KR" sz="1800" b="0" dirty="0" smtClean="0"/>
                    </a:p>
                    <a:p>
                      <a:pPr algn="l" latinLnBrk="1"/>
                      <a:endParaRPr lang="en-US" altLang="ko-KR" sz="1800" b="0" dirty="0" smtClean="0"/>
                    </a:p>
                    <a:p>
                      <a:pPr algn="l" latinLnBrk="1"/>
                      <a:r>
                        <a:rPr lang="en-US" altLang="ko-KR" sz="1800" b="0" dirty="0" smtClean="0"/>
                        <a:t>$ mv test.py  test_python.py : test.py </a:t>
                      </a:r>
                      <a:r>
                        <a:rPr lang="ko-KR" altLang="en-US" sz="1800" b="0" dirty="0" smtClean="0"/>
                        <a:t>을 </a:t>
                      </a:r>
                      <a:r>
                        <a:rPr lang="en-US" altLang="ko-KR" sz="1800" b="0" dirty="0" smtClean="0"/>
                        <a:t>test_python.py </a:t>
                      </a:r>
                      <a:r>
                        <a:rPr lang="ko-KR" altLang="en-US" sz="1800" b="0" dirty="0" smtClean="0"/>
                        <a:t>로 변경</a:t>
                      </a:r>
                      <a:r>
                        <a:rPr lang="en-US" altLang="ko-KR" sz="1800" b="0" dirty="0" smtClean="0"/>
                        <a:t> </a:t>
                      </a:r>
                      <a:r>
                        <a:rPr lang="ko-KR" altLang="en-US" sz="1800" b="0" dirty="0" smtClean="0"/>
                        <a:t>합니다</a:t>
                      </a:r>
                      <a:r>
                        <a:rPr lang="en-US" altLang="ko-KR" sz="1800" b="0" dirty="0" smtClean="0"/>
                        <a:t>.</a:t>
                      </a:r>
                    </a:p>
                    <a:p>
                      <a:pPr algn="l" latinLnBrk="1"/>
                      <a:r>
                        <a:rPr lang="en-US" altLang="ko-KR" sz="1800" b="0" dirty="0" smtClean="0"/>
                        <a:t>$</a:t>
                      </a:r>
                      <a:r>
                        <a:rPr lang="ko-KR" altLang="en-US" sz="1800" b="0" baseline="0" dirty="0" smtClean="0"/>
                        <a:t> </a:t>
                      </a:r>
                      <a:r>
                        <a:rPr lang="en-US" altLang="ko-KR" sz="1800" b="0" baseline="0" dirty="0" err="1" smtClean="0"/>
                        <a:t>ls</a:t>
                      </a:r>
                      <a:endParaRPr lang="en-US" altLang="ko-KR" sz="1800" b="0" dirty="0" smtClean="0"/>
                    </a:p>
                    <a:p>
                      <a:pPr algn="l" latinLnBrk="1"/>
                      <a:r>
                        <a:rPr lang="en-US" altLang="ko-KR" sz="1800" b="0" dirty="0" smtClean="0"/>
                        <a:t>$ mv </a:t>
                      </a:r>
                      <a:r>
                        <a:rPr lang="en-US" altLang="ko-KR" sz="1800" b="0" dirty="0" err="1" smtClean="0"/>
                        <a:t>test+tap_key</a:t>
                      </a:r>
                      <a:r>
                        <a:rPr lang="en-US" altLang="ko-KR" sz="1800" b="0" dirty="0" smtClean="0"/>
                        <a:t>  ./</a:t>
                      </a:r>
                      <a:r>
                        <a:rPr lang="en-US" altLang="ko-KR" sz="1800" b="0" dirty="0" err="1" smtClean="0"/>
                        <a:t>dir_b</a:t>
                      </a:r>
                      <a:r>
                        <a:rPr lang="en-US" altLang="ko-KR" sz="1800" b="0" dirty="0" smtClean="0"/>
                        <a:t> : </a:t>
                      </a:r>
                      <a:endParaRPr lang="ko-KR" altLang="en-US" sz="1800" b="0" dirty="0" smtClean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8282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361282"/>
              </p:ext>
            </p:extLst>
          </p:nvPr>
        </p:nvGraphicFramePr>
        <p:xfrm>
          <a:off x="454031" y="1213607"/>
          <a:ext cx="11375108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344"/>
                <a:gridCol w="1174693"/>
                <a:gridCol w="1938919"/>
                <a:gridCol w="7661152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No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명령어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smtClean="0"/>
                        <a:t>의미</a:t>
                      </a:r>
                      <a:r>
                        <a:rPr lang="en-US" altLang="ko-KR" b="0" dirty="0" smtClean="0"/>
                        <a:t> 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 smtClean="0"/>
                        <a:t>활용예</a:t>
                      </a:r>
                    </a:p>
                  </a:txBody>
                  <a:tcPr anchor="ctr"/>
                </a:tc>
              </a:tr>
              <a:tr h="22767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12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 err="1" smtClean="0"/>
                        <a:t>rm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 smtClean="0"/>
                        <a:t>파일을 제거하는 명령어</a:t>
                      </a:r>
                      <a:endParaRPr lang="en-US" altLang="ko-KR" sz="1800" b="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smtClean="0"/>
                        <a:t>(remove)</a:t>
                      </a:r>
                      <a:endParaRPr lang="ko-KR" altLang="en-US" sz="18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 err="1" smtClean="0"/>
                        <a:t>rm</a:t>
                      </a:r>
                      <a:r>
                        <a:rPr lang="en-US" altLang="ko-KR" sz="1800" b="0" dirty="0" smtClean="0"/>
                        <a:t> </a:t>
                      </a:r>
                      <a:r>
                        <a:rPr lang="ko-KR" altLang="en-US" sz="1800" b="0" dirty="0" smtClean="0"/>
                        <a:t>은 파일이나 </a:t>
                      </a:r>
                      <a:r>
                        <a:rPr lang="ko-KR" altLang="en-US" sz="1800" b="0" dirty="0" err="1" smtClean="0"/>
                        <a:t>디렉토리를</a:t>
                      </a:r>
                      <a:r>
                        <a:rPr lang="ko-KR" altLang="en-US" sz="1800" b="0" dirty="0" smtClean="0"/>
                        <a:t> 삭제할 때 사용하는 명령어 입니다</a:t>
                      </a:r>
                      <a:r>
                        <a:rPr lang="en-US" altLang="ko-KR" sz="1800" b="0" dirty="0" smtClean="0"/>
                        <a:t>.</a:t>
                      </a:r>
                    </a:p>
                    <a:p>
                      <a:pPr algn="l" latinLnBrk="1"/>
                      <a:r>
                        <a:rPr lang="en-US" altLang="ko-KR" sz="1800" b="0" dirty="0" smtClean="0"/>
                        <a:t>$ </a:t>
                      </a:r>
                      <a:r>
                        <a:rPr lang="en-US" altLang="ko-KR" sz="1800" b="0" dirty="0" err="1" smtClean="0"/>
                        <a:t>pwd</a:t>
                      </a:r>
                      <a:endParaRPr lang="en-US" altLang="ko-KR" sz="1800" b="0" dirty="0" smtClean="0"/>
                    </a:p>
                    <a:p>
                      <a:pPr algn="l" latinLnBrk="1"/>
                      <a:r>
                        <a:rPr lang="en-US" altLang="ko-KR" sz="1800" b="0" dirty="0" smtClean="0"/>
                        <a:t>$ cd ./</a:t>
                      </a:r>
                      <a:r>
                        <a:rPr lang="en-US" altLang="ko-KR" sz="1800" b="0" dirty="0" err="1" smtClean="0"/>
                        <a:t>dir_b</a:t>
                      </a:r>
                      <a:endParaRPr lang="en-US" altLang="ko-KR" sz="1800" b="0" dirty="0" smtClean="0"/>
                    </a:p>
                    <a:p>
                      <a:pPr algn="l" latinLnBrk="1"/>
                      <a:endParaRPr lang="en-US" altLang="ko-KR" sz="1800" b="0" dirty="0" smtClean="0"/>
                    </a:p>
                    <a:p>
                      <a:pPr algn="l" latinLnBrk="1"/>
                      <a:r>
                        <a:rPr lang="en-US" altLang="ko-KR" sz="1800" b="0" dirty="0" smtClean="0"/>
                        <a:t>$ </a:t>
                      </a:r>
                      <a:r>
                        <a:rPr lang="en-US" altLang="ko-KR" sz="1800" b="0" dirty="0" err="1" smtClean="0"/>
                        <a:t>rm</a:t>
                      </a:r>
                      <a:r>
                        <a:rPr lang="en-US" altLang="ko-KR" sz="1800" b="0" dirty="0" smtClean="0"/>
                        <a:t> test_python.py : test_python.py </a:t>
                      </a:r>
                      <a:r>
                        <a:rPr lang="ko-KR" altLang="en-US" sz="1800" b="0" dirty="0" err="1" smtClean="0"/>
                        <a:t>화일</a:t>
                      </a:r>
                      <a:r>
                        <a:rPr lang="en-US" altLang="ko-KR" sz="1800" b="0" dirty="0" smtClean="0"/>
                        <a:t> </a:t>
                      </a:r>
                      <a:r>
                        <a:rPr lang="ko-KR" altLang="en-US" sz="1800" b="0" dirty="0" smtClean="0"/>
                        <a:t> 삭제합니다</a:t>
                      </a:r>
                      <a:r>
                        <a:rPr lang="en-US" altLang="ko-KR" sz="1800" b="0" dirty="0" smtClean="0"/>
                        <a:t>.</a:t>
                      </a:r>
                    </a:p>
                    <a:p>
                      <a:pPr algn="l" latinLnBrk="1"/>
                      <a:r>
                        <a:rPr lang="en-US" altLang="ko-KR" sz="1800" b="0" dirty="0" smtClean="0"/>
                        <a:t>$ cd ..</a:t>
                      </a:r>
                    </a:p>
                    <a:p>
                      <a:pPr algn="l" latinLnBrk="1"/>
                      <a:r>
                        <a:rPr lang="en-US" altLang="ko-KR" sz="1800" b="0" dirty="0" smtClean="0"/>
                        <a:t>$ </a:t>
                      </a:r>
                      <a:r>
                        <a:rPr lang="en-US" altLang="ko-KR" sz="1800" b="0" dirty="0" err="1" smtClean="0"/>
                        <a:t>rm</a:t>
                      </a:r>
                      <a:r>
                        <a:rPr lang="en-US" altLang="ko-KR" sz="1800" b="0" dirty="0" smtClean="0"/>
                        <a:t> -r ./</a:t>
                      </a:r>
                      <a:r>
                        <a:rPr lang="en-US" altLang="ko-KR" sz="1800" b="0" dirty="0" err="1" smtClean="0"/>
                        <a:t>dir_a</a:t>
                      </a:r>
                      <a:r>
                        <a:rPr lang="en-US" altLang="ko-KR" sz="1800" b="0" dirty="0" smtClean="0"/>
                        <a:t> : </a:t>
                      </a:r>
                      <a:r>
                        <a:rPr lang="en-US" altLang="ko-KR" sz="1800" b="0" dirty="0" err="1" smtClean="0"/>
                        <a:t>dir_a</a:t>
                      </a:r>
                      <a:r>
                        <a:rPr lang="en-US" altLang="ko-KR" sz="1800" b="0" dirty="0" smtClean="0"/>
                        <a:t> </a:t>
                      </a:r>
                      <a:r>
                        <a:rPr lang="ko-KR" altLang="en-US" sz="1800" b="0" dirty="0" smtClean="0"/>
                        <a:t>을 삭제합니다</a:t>
                      </a:r>
                      <a:r>
                        <a:rPr lang="en-US" altLang="ko-KR" sz="1800" b="0" dirty="0" smtClean="0"/>
                        <a:t>. </a:t>
                      </a:r>
                    </a:p>
                    <a:p>
                      <a:pPr algn="l" latinLnBrk="1"/>
                      <a:r>
                        <a:rPr lang="en-US" altLang="ko-KR" sz="1800" b="0" dirty="0" smtClean="0"/>
                        <a:t>(</a:t>
                      </a:r>
                      <a:r>
                        <a:rPr lang="ko-KR" altLang="en-US" sz="1800" b="0" dirty="0" err="1" smtClean="0"/>
                        <a:t>디렉토리는</a:t>
                      </a:r>
                      <a:r>
                        <a:rPr lang="ko-KR" altLang="en-US" sz="1800" b="0" dirty="0" smtClean="0"/>
                        <a:t> </a:t>
                      </a:r>
                      <a:r>
                        <a:rPr lang="en-US" altLang="ko-KR" sz="1800" b="0" dirty="0" smtClean="0"/>
                        <a:t>-r </a:t>
                      </a:r>
                      <a:r>
                        <a:rPr lang="ko-KR" altLang="en-US" sz="1800" b="0" dirty="0" smtClean="0"/>
                        <a:t>옵션 없이는 삭제할 수 없습니다</a:t>
                      </a:r>
                      <a:r>
                        <a:rPr lang="en-US" altLang="ko-KR" sz="1800" b="0" dirty="0" smtClean="0"/>
                        <a:t>)</a:t>
                      </a:r>
                      <a:endParaRPr lang="ko-KR" altLang="en-US" sz="1800" b="0" dirty="0"/>
                    </a:p>
                  </a:txBody>
                  <a:tcPr anchor="ctr"/>
                </a:tc>
              </a:tr>
              <a:tr h="20295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13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b="0" dirty="0" smtClean="0"/>
                        <a:t>man</a:t>
                      </a:r>
                      <a:endParaRPr lang="ko-KR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baseline="0" dirty="0" smtClean="0"/>
                        <a:t>설명서 페이지를 출력합니다</a:t>
                      </a:r>
                      <a:r>
                        <a:rPr lang="en-US" altLang="ko-KR" b="0" baseline="0" dirty="0" smtClean="0"/>
                        <a:t> </a:t>
                      </a:r>
                    </a:p>
                    <a:p>
                      <a:pPr algn="ctr" latinLnBrk="1"/>
                      <a:r>
                        <a:rPr lang="en-US" altLang="ko-KR" b="0" baseline="0" dirty="0" smtClean="0"/>
                        <a:t>(manual)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dirty="0" smtClean="0"/>
                        <a:t>$ man </a:t>
                      </a:r>
                      <a:r>
                        <a:rPr lang="en-US" altLang="ko-KR" sz="1800" b="0" dirty="0" err="1" smtClean="0"/>
                        <a:t>rm</a:t>
                      </a:r>
                      <a:endParaRPr lang="en-US" altLang="ko-KR" sz="1800" b="0" dirty="0" smtClean="0"/>
                    </a:p>
                    <a:p>
                      <a:pPr algn="l" latinLnBrk="1"/>
                      <a:endParaRPr lang="en-US" altLang="ko-KR" sz="1800" b="0" dirty="0" smtClean="0"/>
                    </a:p>
                    <a:p>
                      <a:pPr algn="l" latinLnBrk="1"/>
                      <a:r>
                        <a:rPr lang="en-US" altLang="ko-KR" sz="1800" b="0" dirty="0" smtClean="0"/>
                        <a:t>NAME</a:t>
                      </a:r>
                    </a:p>
                    <a:p>
                      <a:pPr algn="l" latinLnBrk="1"/>
                      <a:r>
                        <a:rPr lang="en-US" altLang="ko-KR" sz="1800" b="0" dirty="0" smtClean="0"/>
                        <a:t>       </a:t>
                      </a:r>
                      <a:r>
                        <a:rPr lang="en-US" altLang="ko-KR" sz="1800" b="0" dirty="0" err="1" smtClean="0"/>
                        <a:t>rm</a:t>
                      </a:r>
                      <a:r>
                        <a:rPr lang="en-US" altLang="ko-KR" sz="1800" b="0" dirty="0" smtClean="0"/>
                        <a:t> - remove files or directories</a:t>
                      </a:r>
                    </a:p>
                    <a:p>
                      <a:pPr algn="l" latinLnBrk="1"/>
                      <a:endParaRPr lang="en-US" altLang="ko-KR" sz="1800" b="0" dirty="0" smtClean="0"/>
                    </a:p>
                    <a:p>
                      <a:pPr algn="l" latinLnBrk="1"/>
                      <a:r>
                        <a:rPr lang="en-US" altLang="ko-KR" sz="1800" b="0" dirty="0" smtClean="0"/>
                        <a:t>SYNOPSIS</a:t>
                      </a:r>
                    </a:p>
                    <a:p>
                      <a:pPr algn="l" latinLnBrk="1"/>
                      <a:r>
                        <a:rPr lang="en-US" altLang="ko-KR" sz="1800" b="0" dirty="0" smtClean="0"/>
                        <a:t>       </a:t>
                      </a:r>
                      <a:r>
                        <a:rPr lang="en-US" altLang="ko-KR" sz="1800" b="0" dirty="0" err="1" smtClean="0"/>
                        <a:t>rm</a:t>
                      </a:r>
                      <a:r>
                        <a:rPr lang="en-US" altLang="ko-KR" sz="1800" b="0" dirty="0" smtClean="0"/>
                        <a:t> [OPTION]... [FILE]...</a:t>
                      </a:r>
                    </a:p>
                    <a:p>
                      <a:pPr algn="l" latinLnBrk="1"/>
                      <a:endParaRPr lang="en-US" altLang="ko-KR" sz="1800" b="0" dirty="0" smtClean="0"/>
                    </a:p>
                    <a:p>
                      <a:pPr algn="l" latinLnBrk="1"/>
                      <a:r>
                        <a:rPr lang="en-US" altLang="ko-KR" sz="1800" b="0" dirty="0" smtClean="0"/>
                        <a:t>OPTIONS</a:t>
                      </a:r>
                    </a:p>
                    <a:p>
                      <a:pPr algn="l" latinLnBrk="1"/>
                      <a:r>
                        <a:rPr lang="en-US" altLang="ko-KR" sz="1800" b="0" dirty="0" smtClean="0"/>
                        <a:t>       -r : remove directories and their contents recursively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Review 1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주차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리눅스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명령어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80485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2862</TotalTime>
  <Words>1492</Words>
  <Application>Microsoft Office PowerPoint</Application>
  <PresentationFormat>사용자 지정</PresentationFormat>
  <Paragraphs>341</Paragraphs>
  <Slides>22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22</vt:i4>
      </vt:variant>
    </vt:vector>
  </HeadingPairs>
  <TitlesOfParts>
    <vt:vector size="24" baseType="lpstr">
      <vt:lpstr>Office 테마</vt:lpstr>
      <vt:lpstr>디자인 사용자 지정</vt:lpstr>
      <vt:lpstr>Review 및 Python 리스트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a40</dc:creator>
  <cp:lastModifiedBy>moebs</cp:lastModifiedBy>
  <cp:revision>347</cp:revision>
  <dcterms:created xsi:type="dcterms:W3CDTF">2020-03-22T10:18:41Z</dcterms:created>
  <dcterms:modified xsi:type="dcterms:W3CDTF">2020-10-09T00:43:32Z</dcterms:modified>
</cp:coreProperties>
</file>